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4017" r:id="rId5"/>
  </p:sldMasterIdLst>
  <p:notesMasterIdLst>
    <p:notesMasterId r:id="rId27"/>
  </p:notesMasterIdLst>
  <p:handoutMasterIdLst>
    <p:handoutMasterId r:id="rId28"/>
  </p:handoutMasterIdLst>
  <p:sldIdLst>
    <p:sldId id="582" r:id="rId6"/>
    <p:sldId id="2147479590" r:id="rId7"/>
    <p:sldId id="2147470978" r:id="rId8"/>
    <p:sldId id="2147470017" r:id="rId9"/>
    <p:sldId id="397" r:id="rId10"/>
    <p:sldId id="2147479166" r:id="rId11"/>
    <p:sldId id="2147479593" r:id="rId12"/>
    <p:sldId id="390" r:id="rId13"/>
    <p:sldId id="6302" r:id="rId14"/>
    <p:sldId id="2147479594" r:id="rId15"/>
    <p:sldId id="2147479592" r:id="rId16"/>
    <p:sldId id="418" r:id="rId17"/>
    <p:sldId id="2147479595" r:id="rId18"/>
    <p:sldId id="2147479596" r:id="rId19"/>
    <p:sldId id="2147471628" r:id="rId20"/>
    <p:sldId id="2147471619" r:id="rId21"/>
    <p:sldId id="2147470011" r:id="rId22"/>
    <p:sldId id="2147470012" r:id="rId23"/>
    <p:sldId id="2147470013" r:id="rId24"/>
    <p:sldId id="2147471636" r:id="rId25"/>
    <p:sldId id="283" r:id="rId26"/>
  </p:sldIdLst>
  <p:sldSz cx="12192000" cy="6858000"/>
  <p:notesSz cx="9144000" cy="685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iscoSansTT" panose="020B0503020201020303" pitchFamily="34" charset="0"/>
      <p:regular r:id="rId33"/>
      <p:bold r:id="rId34"/>
      <p:italic r:id="rId35"/>
      <p:boldItalic r:id="rId36"/>
    </p:embeddedFont>
    <p:embeddedFont>
      <p:font typeface="CiscoSansTT ExtraLight" panose="020B0303020201020303" pitchFamily="34" charset="0"/>
      <p:regular r:id="rId37"/>
      <p:italic r:id="rId38"/>
    </p:embeddedFont>
    <p:embeddedFont>
      <p:font typeface="CiscoSansTT Light" panose="020B0503020201020303" pitchFamily="34" charset="0"/>
      <p:regular r:id="rId39"/>
      <p:italic r:id="rId40"/>
    </p:embeddedFont>
    <p:embeddedFont>
      <p:font typeface="CiscoSansTT Medium" panose="020B0503020201020303" pitchFamily="34" charset="0"/>
      <p:regular r:id="rId41"/>
      <p:italic r:id="rId42"/>
    </p:embeddedFont>
    <p:embeddedFont>
      <p:font typeface="Wingdings 3" pitchFamily="2" charset="2"/>
      <p:regular r:id="rId43"/>
    </p:embeddedFont>
  </p:embeddedFontLst>
  <p:defaultTextStyle>
    <a:defPPr>
      <a:defRPr lang="en-US"/>
    </a:defPPr>
    <a:lvl1pPr marL="0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1pPr>
    <a:lvl2pPr marL="463186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2pPr>
    <a:lvl3pPr marL="926372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3pPr>
    <a:lvl4pPr marL="1389557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4pPr>
    <a:lvl5pPr marL="1852743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5pPr>
    <a:lvl6pPr marL="2315929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6pPr>
    <a:lvl7pPr marL="2779113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7pPr>
    <a:lvl8pPr marL="3242299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8pPr>
    <a:lvl9pPr marL="3705486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35B"/>
    <a:srgbClr val="83CF5F"/>
    <a:srgbClr val="008F5C"/>
    <a:srgbClr val="E5E5E5"/>
    <a:srgbClr val="0872F0"/>
    <a:srgbClr val="078855"/>
    <a:srgbClr val="1E1E1E"/>
    <a:srgbClr val="262626"/>
    <a:srgbClr val="121212"/>
    <a:srgbClr val="FFE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098"/>
  </p:normalViewPr>
  <p:slideViewPr>
    <p:cSldViewPr snapToGrid="0">
      <p:cViewPr varScale="1">
        <p:scale>
          <a:sx n="83" d="100"/>
          <a:sy n="83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648A43-98E0-C341-97DE-A8F07C6EA8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8D7CE-E29D-DA47-B455-486D8AA64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2E18-2456-5743-B9C3-C6EB67CDB13C}" type="datetimeFigureOut">
              <a:rPr lang="en-US" smtClean="0">
                <a:latin typeface="CiscoSansTT" panose="020B0503020201020303" pitchFamily="34" charset="0"/>
              </a:rPr>
              <a:t>11/8/23</a:t>
            </a:fld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897AD-C071-2247-91E8-B5EAF1CBEA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7D1CD-6C1A-5E47-BB2E-B8D3BDD777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D9D7-71C7-A64E-B831-98AFDF51486B}" type="slidenum">
              <a:rPr lang="en-US" smtClean="0">
                <a:latin typeface="CiscoSansTT" panose="020B0503020201020303" pitchFamily="34" charset="0"/>
              </a:rPr>
              <a:t>‹#›</a:t>
            </a:fld>
            <a:endParaRPr lang="en-US">
              <a:latin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63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scoSansT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scoSansTT" panose="020B0503020201020303" pitchFamily="34" charset="0"/>
              </a:defRPr>
            </a:lvl1pPr>
          </a:lstStyle>
          <a:p>
            <a:fld id="{417CD411-C007-B743-A971-7E98FF0666C9}" type="datetimeFigureOut">
              <a:rPr lang="en-US" smtClean="0"/>
              <a:pPr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scoSansT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scoSansTT" panose="020B0503020201020303" pitchFamily="34" charset="0"/>
              </a:defRPr>
            </a:lvl1pPr>
          </a:lstStyle>
          <a:p>
            <a:fld id="{6F06331D-EFA3-0C49-86FC-9D59F4A6C2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0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1pPr>
    <a:lvl2pPr marL="463186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2pPr>
    <a:lvl3pPr marL="926372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3pPr>
    <a:lvl4pPr marL="1389557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4pPr>
    <a:lvl5pPr marL="1852743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5pPr>
    <a:lvl6pPr marL="2315929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6pPr>
    <a:lvl7pPr marL="2779113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7pPr>
    <a:lvl8pPr marL="3242299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8pPr>
    <a:lvl9pPr marL="3705486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A83CE-7E73-BD47-9192-999261CE1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6" name="Google Shape;5016;p19:notes"/>
          <p:cNvSpPr txBox="1"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17" name="Google Shape;50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80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C6863-3457-054C-A89A-02550D402F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5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3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A6B6C"/>
                </a:solidFill>
                <a:effectLst/>
                <a:latin typeface="CiscoSansTT Light" panose="020B0503020201020303" pitchFamily="34" charset="0"/>
              </a:rPr>
              <a:t>PNC is available to partners and is ordered for customers through the Cisco Commerce Workspace (CCW). Once ordered in CCW, the feature is visible and configurable within Control Hub.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86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27298A57-2884-4E0B-8D41-9511E9B6F7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625" y="6169253"/>
            <a:ext cx="1285874" cy="355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8F2A90-2C6F-4F31-A4C7-F5BDCA4A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7277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83E7DA-28D5-454A-A1ED-E89721D3DB0A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500EA18-5957-4FDC-9E56-879A0FF79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7277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747274-5817-4CB6-819F-BD17E78F789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7277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044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195570-1534-4F74-B303-B06313C227F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8EDC28-B88F-4E97-807E-4667BBE90DF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4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90E622C-BD58-4FCC-9ED8-29DC053F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BF3AD7-6CEB-4160-941F-78B24FA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1600"/>
            </a:lvl1pPr>
            <a:lvl2pPr marL="0" indent="0">
              <a:buFontTx/>
              <a:buNone/>
              <a:defRPr sz="1400"/>
            </a:lvl2pPr>
            <a:lvl3pPr marL="228600" indent="0">
              <a:buFontTx/>
              <a:buNone/>
              <a:defRPr sz="1200"/>
            </a:lvl3pPr>
            <a:lvl4pPr marL="406400" indent="0">
              <a:buFontTx/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433A8E6-7DF8-48D1-A89B-FB2F4E21801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1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DAB2D8-1539-4822-9614-2E04B2120F5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11488C6-0956-41A8-8DD9-9AE162DD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D3BCA6-6F35-4C86-AF32-232206627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905000"/>
            <a:ext cx="5372100" cy="430530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905EBCB-C5FA-4C42-8B11-D631C831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1905000"/>
            <a:ext cx="5372100" cy="430530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2763" indent="-169863"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1D6121-211E-4CAD-BA67-42395632DC1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0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, Title &amp;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C254480-49EA-44F8-91E6-0FCF9F498DC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4F0C851-2273-49FA-AF49-08B0CAF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CA8F0-3D92-4809-B446-0BC0D0F1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663" y="1905000"/>
            <a:ext cx="5372100" cy="30777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084EDD-5E93-4468-948A-D28E3D72CCC7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905000"/>
            <a:ext cx="5372100" cy="30777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40ADBA-F001-4B01-B016-F6984F54EB7A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571500" y="2369053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9422B5-639D-4958-A2E4-5B4C7C197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369052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34F1084-385D-4593-9441-3A722DE02CA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5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0" userDrawn="1">
          <p15:clr>
            <a:srgbClr val="5ACBF0"/>
          </p15:clr>
        </p15:guide>
        <p15:guide id="2" orient="horz" pos="1776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CEFB623-3BE4-41A5-AD7A-7D81E50E12F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49FE0DD-919A-4FBA-9396-72A8731B3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25BC8E-7C66-4284-8C4E-1DA805191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77F9684A-159D-4F13-A622-473F357C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49C1D3-7DA4-412B-BE36-7A8C84D6D2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15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7DDCD054-0FA0-4B5A-AFD9-6A4B3D1EA5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84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24254F2-3DDB-497C-BB4C-257F5F4C72C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8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4" userDrawn="1">
          <p15:clr>
            <a:srgbClr val="FBAE40"/>
          </p15:clr>
        </p15:guide>
        <p15:guide id="2" orient="horz" pos="304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C1C862-6F14-47C3-885D-12D6E1A99AA2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4B9F66-A208-4556-8CC5-3834D90EC9B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73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EF7496-FB76-482F-B4DC-5B78B30B1B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3476B1-5604-4136-9D0F-58F8AF8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FF10B2-8F15-498C-B412-BA9029101F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905000"/>
            <a:ext cx="12192000" cy="43053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algn="ctr"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2F90AE-FE0B-4B51-8976-ACBECB7F897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83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54F9D6-4889-4D51-9ADF-D453DFF1E8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F7496-FB76-482F-B4DC-5B78B30B1B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D2F8906-489C-4636-ABD7-777747C164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6E87E8-01B2-46A3-BD0A-87625B5FA04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9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734A84-A20E-4265-848D-432FAF49C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36BEA-8B84-4433-AC6E-DE816054A44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5693B8-B116-4721-8DC5-83BD3F039DA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BB944D-7E83-4E4B-A6FC-7ABAE00AE4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C2FE1F-73E1-4254-A5D5-B33CC3E487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59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E6003-571D-4817-A40A-642121412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56D67-C67F-41CF-BA17-0B2BFD535E2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EBEC14B-8CF8-4461-A874-5771189A00D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8D6262-CE72-4AA0-A088-CB1091B8C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CAFE03-72FA-4855-A9E2-9FFB2C275C8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92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556FB1-871D-4D6C-B961-1FA9EDBE5450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50B648-C55A-4CFC-8268-9940F5681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539151-22C3-4C50-88CB-2FA03E6965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5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&amp; Half Title Slide Ligh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283A61-AD01-4A97-AE38-5AFEA6A6D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5372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67138-21CA-4A02-9320-0FBAA2A1C958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5372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4DB079-56B9-4942-85BE-AF3DA16F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5372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684A56-8124-4BB9-8CA6-D228DD4BA23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5372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A75F9-B823-4C33-BC6A-70650FACD3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  <a:noFill/>
        </p:spPr>
        <p:txBody>
          <a:bodyPr anchor="ctr" anchorCtr="0"/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51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F48862-22C1-482F-B821-3D8CC682DAB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B2B760D-BB09-4F35-9D29-A0AE4C43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65DA7-119E-46B2-8D0F-80032AD1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3A1605-48E9-4280-86D4-A601363B829D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8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A044ABA-5BA7-4A13-B44D-C1A973BD6CB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FAD3FE4-7455-4C18-A1E6-0272732E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72D9D0-3EB8-4CDC-AC23-05F3826B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8AC6EB-F7E9-4F31-9FC7-DDCAF9B321C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 userDrawn="1">
          <p15:clr>
            <a:srgbClr val="A4A3A4"/>
          </p15:clr>
        </p15:guide>
        <p15:guide id="4" pos="4128" userDrawn="1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F2E81-694A-4A5A-BEDE-DF13285D82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48A9796-D009-4A3C-A955-24D4992476C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1B1A07B-09D9-4473-9F1D-9FD2EA8D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6CC3591-CF0F-41F7-95C0-DE890558FE7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6684825-6E95-40D9-BC21-DC3CC081DF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BF2AFA1-4D20-48BD-A31D-54409514A9A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B039615-EC4E-49C7-8849-CC29E4619C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EDAD6E0-998F-4580-85DA-649141AA93C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3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52" userDrawn="1">
          <p15:clr>
            <a:srgbClr val="A4A3A4"/>
          </p15:clr>
        </p15:guide>
        <p15:guide id="3" pos="4128" userDrawn="1">
          <p15:clr>
            <a:srgbClr val="A4A3A4"/>
          </p15:clr>
        </p15:guide>
        <p15:guide id="4" orient="horz" pos="1752" userDrawn="1">
          <p15:clr>
            <a:srgbClr val="A4A3A4"/>
          </p15:clr>
        </p15:guide>
        <p15:guide id="5" orient="horz" pos="1848" userDrawn="1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EA74C3-1DD6-406B-A026-0AB031E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66C109E-A15A-42C8-8FD9-B18790F8E3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5DD344-73B4-4AAE-A8BB-D78B1467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9777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2F466110-A6AD-4F09-AE96-ED8C7046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F4D0C9C-FF23-4183-B7FE-047E784EBED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73DCB3-D464-477A-AFB7-E5DB4782393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4437B2-C84A-4290-87CF-3C294D683EB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8DA6B36-39BB-42AB-AF39-110AD19165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A389211-1044-4D2E-8FC0-EFC9D6A333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7292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2" userDrawn="1">
          <p15:clr>
            <a:srgbClr val="A4A3A4"/>
          </p15:clr>
        </p15:guide>
        <p15:guide id="2" pos="4152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13D29C-0961-4A3D-8A56-1E1B5BC744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2E2E7A4-B51D-4260-B7D9-B06CC9D2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8EFDF0-8CD9-4F41-BD31-1CF3FE56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FA5AB-5C2C-4552-841B-29C0D1BBAAC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4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2BCFB0-2C06-4262-9388-B4438F4E9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FAA7DAA-23C8-42C0-9776-EFCD7C85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F27693-9827-4C6E-8637-A0DC1363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F5D6FB0-E667-4689-8A2C-1685A65193B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9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75B90E8-1F8F-44AA-A7C0-383245B1019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3830A3E-3098-48F6-AD39-07C81A83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834714-EEE7-480D-855C-3EB6BA0D48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63B856B-02E5-48E2-A401-D340E55E193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7F9A93F-BC34-4C4D-8A0B-E818470BA3D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A6F1719-09C6-435A-8D34-1A85D7C9D2B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CD90D5E-4A03-45A4-8105-645A9E3B92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0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6D3B650-5EC2-4F87-A7DF-85C75476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B851E8-83DA-4005-AE6D-5C9AC97D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7E5EB7-CCD5-4453-83DD-05B72FDDF94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1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4C626F-9DC5-4A35-B26B-5ACA13A9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717A76-8B24-4D31-A222-A266FEF5E03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A1DFBF3-9E5B-44ED-8BA3-3040BFBFC9B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E5EBBE2-AAE8-4086-B0ED-18A408EE85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09B40CB-C5B8-472C-8EE3-3024C940150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EEC3AF-114E-4F55-A2EA-ACEF55725CF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02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iv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C59-7880-41D1-9DE5-B53FA71B4F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400" y="609600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D0D78-FA9C-47FE-A8C5-A942C1A9A1E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D1B0561-72B3-4A7C-9434-B0EDE5236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080810" y="103780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FB88D30E-5998-42C2-BFDA-6C6AA1F33F7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8400" y="164719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D18BF23-F279-48A8-8AFF-AC70F73F0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445664B-F9E1-4D1D-9F6E-DA27AF43C2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080810" y="2075397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1F0F46D-89DF-46CA-934B-C124727D937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48400" y="2684788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BB0DD2A-742F-4019-B2A6-6AC6CF3BEEA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D48E93A-11A3-45A0-961F-26062021432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80810" y="311299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65D378F-8BFE-41E2-A048-4F1E113B408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48400" y="3722381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681FE84-1510-4206-91AF-B290EF3C0E1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8EB90C9-03A7-449D-A8F3-B379B319950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080810" y="4150585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3E332E3-41A2-4350-A7FE-20CB379706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475997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948A5A7B-49E0-4CF2-8080-E002145F2F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B8F46644-76D3-4C51-9163-739A1F5F765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5188178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1C11A-12D9-461B-A255-03DBC65A944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51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D46A44-801A-40B4-8117-1D09F7B0334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91CCAD2A-7EEF-4BA9-BD53-9807B629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3AEF9FF-4E54-448F-A308-9E9BF056D481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1500" y="2787408"/>
            <a:ext cx="3465576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4350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96107BA-00D9-4F22-82C9-AECBBA14D3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1500" y="1907558"/>
            <a:ext cx="3465576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6A99E2A-F1A5-4A80-8796-C89A7E4AB86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2787408"/>
            <a:ext cx="3467099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5F5CA7A-336F-4464-96D8-521EEDC25EBB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1907558"/>
            <a:ext cx="3467099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B37B9489-DD43-4CD9-A08C-2833B85DC43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2787408"/>
            <a:ext cx="3467100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46075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12763" indent="-169863"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0C15255-4833-4227-94FE-3E5AAE4A68D0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153400" y="1904999"/>
            <a:ext cx="3467100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7B54BCE-86B8-4BAD-8D6D-0ACB37CBF1D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85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42E7DBE-A450-4BC3-A3EC-3A1EE7839F6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63BDAE0-92FF-49AE-931E-A631BB5A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C68EA2C-01CD-4913-8251-6B01FEF81A68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7124" y="4041159"/>
            <a:ext cx="3465576" cy="2169141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C7E4FB2-F0E0-4D73-9C34-F9F901FCF32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4041159"/>
            <a:ext cx="3467099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B337419-B01C-4DAE-AF28-451EA8516592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4038600"/>
            <a:ext cx="3467100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C743198-FA66-41CF-B9F1-C50E154B1F3E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577124" y="3429000"/>
            <a:ext cx="3465576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3FC789-28B5-4F7F-AF6E-91B3175D57F4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3429000"/>
            <a:ext cx="3467099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0B2A796-2366-4782-A2C5-429EF34FBBD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153400" y="3426441"/>
            <a:ext cx="3467100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A93F6BB6-2D67-4535-807A-65C38CC838D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6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448" userDrawn="1">
          <p15:clr>
            <a:srgbClr val="A4A3A4"/>
          </p15:clr>
        </p15:guide>
        <p15:guide id="10" orient="horz" pos="2544" userDrawn="1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3B3576-E092-44AC-9525-9DA3161E6EE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F2C48EC-CB53-4EF6-AFD4-E54B92A4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85E8E35-88F0-45EF-9ABE-012F234405C3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77124" y="4041159"/>
            <a:ext cx="251460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E303FBF-EF1A-497A-BA9B-79A2228D2B45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429001" y="4041159"/>
            <a:ext cx="251073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6730014-2B59-4CCB-B8B8-FA430D5B697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244532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4F33A4B-A858-43E1-BAD6-F73ED28E700D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9088316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335350-E1A0-4771-8F16-16E60057931E}"/>
              </a:ext>
            </a:extLst>
          </p:cNvPr>
          <p:cNvSpPr>
            <a:spLocks noGrp="1"/>
          </p:cNvSpPr>
          <p:nvPr>
            <p:ph type="body" sz="half" idx="77" hasCustomPrompt="1"/>
          </p:nvPr>
        </p:nvSpPr>
        <p:spPr>
          <a:xfrm>
            <a:off x="577124" y="3429000"/>
            <a:ext cx="2514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7B63A1C-E6D0-4104-84EB-F0D50D178CA3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3429001" y="3429000"/>
            <a:ext cx="2514599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57C89B0-D8F1-4FCB-A24D-1A8E07C5418F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6244532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21BAB40-4E72-46BF-997D-5BB0DBDC1613}"/>
              </a:ext>
            </a:extLst>
          </p:cNvPr>
          <p:cNvSpPr>
            <a:spLocks noGrp="1"/>
          </p:cNvSpPr>
          <p:nvPr>
            <p:ph type="body" sz="half" idx="80" hasCustomPrompt="1"/>
          </p:nvPr>
        </p:nvSpPr>
        <p:spPr>
          <a:xfrm>
            <a:off x="9088316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6BF6303-E098-4CBE-9F90-71CF62910FE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89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20B04C-74BB-4534-957E-D616BF3968A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04549E-8863-48CB-9C70-D7E0A597A2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00EC806-95B3-4F5D-8400-B2513AD6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640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 userDrawn="1">
          <p15:clr>
            <a:srgbClr val="A4A3A4"/>
          </p15:clr>
        </p15:guide>
        <p15:guide id="3" orient="horz" pos="1680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36A642-95C4-40BE-AE95-D81502EF3AE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7B433CD-E1C3-42E7-8B3E-2E01EFCCDC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76700" y="609600"/>
            <a:ext cx="75438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EB24B0E-9622-403A-BCEE-A0D7E04FC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609600"/>
            <a:ext cx="28575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365BD2-90FE-4291-A6CC-C58001902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857500" cy="323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6E0A61B-2283-4421-B1B2-A3E8BA249AA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95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C6A9986F-B1CF-4537-A99D-F203F262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699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597256-B391-43B7-A92A-44B4BF1F29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4D7394-C5FC-48AD-A6DB-0B08F60F0A9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C76F11-0663-4D22-8C9E-F85918B0036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9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A30697F-3389-4B32-B679-13F9A55061A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FD68CA-DB6D-475E-84BB-456A95CE97C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584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AF2FD9C-4E4D-4518-9A5E-3AB58054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609600"/>
            <a:ext cx="5372099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75DF98B-0BD6-44D2-9C84-C2BD899A987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0C73A2-940E-4C21-8E8F-840D2634A4D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8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2B3544-4B1B-4543-BA5E-21D098C817A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8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75E415D-B2EA-421C-ADC2-A8924A539C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9D1A14-0830-429F-8026-3D152A3B068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3498AB-CBCD-4004-9BC2-A6D3E3CAB03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390900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3320639-A213-46C7-A485-44B3FF9A83A8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390900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A1401D3-7FC9-4F7E-84F0-8C1CD810B9F8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3390899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3BC94CE-276E-4EEC-B62F-47B1C83D3AE3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90899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872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7117EB1-347D-42E5-8273-C02EF79929C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276600"/>
            <a:ext cx="3505201" cy="29337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E1DC698-4F08-40A9-8E7D-20E5FF561A2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2057400"/>
            <a:ext cx="3505201" cy="1066800"/>
          </a:xfrm>
        </p:spPr>
        <p:txBody>
          <a:bodyPr wrap="square" anchor="b" anchorCtr="0">
            <a:noAutofit/>
          </a:bodyPr>
          <a:lstStyle>
            <a:lvl1pPr>
              <a:defRPr lang="en-US" sz="2000" dirty="0" smtClean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0567A-A5F3-4C61-8B3C-08121E05DDC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3E41E21-7547-4B83-8F53-91A26F07F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505201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02945E2-E7CC-4544-80E4-3714C3081C0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15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photo here or click or tap </a:t>
            </a:r>
            <a:br>
              <a:rPr lang="en-US"/>
            </a:br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F7EFBB-8C6D-4763-8719-9C5F87BB8C5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534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photo here or click or tap </a:t>
            </a:r>
            <a:br>
              <a:rPr lang="en-US"/>
            </a:br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3E9B1-D723-46C6-9F55-6044D24D80F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320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E0FED-0F8F-1D4B-BDC6-134B0FE8D3AF}"/>
              </a:ext>
            </a:extLst>
          </p:cNvPr>
          <p:cNvSpPr/>
          <p:nvPr userDrawn="1"/>
        </p:nvSpPr>
        <p:spPr>
          <a:xfrm>
            <a:off x="3428999" y="0"/>
            <a:ext cx="8763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A3BED4-42B7-4726-B1ED-D14C9C6B7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25527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056EB0E-2AFA-4C64-BD08-B73960731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25527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3E4A-2E11-4351-BA5D-70B8098483E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37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488" userDrawn="1">
          <p15:clr>
            <a:srgbClr val="A4A3A4"/>
          </p15:clr>
        </p15:guide>
        <p15:guide id="3" orient="horz" pos="1584" userDrawn="1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7389CA-AA00-4146-B54D-B32C999B76FE}"/>
              </a:ext>
            </a:extLst>
          </p:cNvPr>
          <p:cNvSpPr/>
          <p:nvPr userDrawn="1"/>
        </p:nvSpPr>
        <p:spPr>
          <a:xfrm>
            <a:off x="4991100" y="0"/>
            <a:ext cx="72009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21BE40-59C3-488A-8024-44C9A9BE37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38100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FA7C3AD-A7B5-4D92-B213-CEB1A8F0C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8100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09E57CD-75EC-472F-8761-231D4E59773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6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e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75B737-D8C9-4B5A-A987-E648592F8AB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500" y="243794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1BC899D-37C3-4568-A4DF-0B0EDE20DC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403910" y="2437942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B5D11EE-1D55-4041-81BF-2D405343AEB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4039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78F2AB5-8A22-4344-B743-464793BF69F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15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2A1D5CE-6473-44B2-BC10-1AC73E1B795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039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8A733FF-648D-413A-A965-9380FF19EB3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4039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4EAFF18-13A5-4454-9A4E-50C9683A086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715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03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5CFB554-4FA5-44FE-AD9D-94ADB8A1596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4039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E82D60C9-C7E6-4DE4-8E8B-9A9D85E509A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4039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1C81A21-CB5C-4EBA-AA54-D73A670B36B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15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04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3D704AA8-F2E6-4E6E-BA0F-C73614C721D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4039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6AE59D2-11F7-416C-B366-F23200F2C46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4039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98C6801-7507-4803-A711-42CEC857E56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2437942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589C976-7FFB-4218-BF7E-1F78F2A1F02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243794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0F3DDABD-EE25-49C3-9A53-2657DAD77A8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7167DB7-5308-42DC-AEE9-AAED2ED164D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4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06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620B5D7B-672A-4FB9-9717-E785586DA30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70808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E23B210E-5C88-4516-A864-36247F88D73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0808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7DB0FAF-76DD-43D1-B897-9417F5B3AB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84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07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0C7BE68-E1A9-48A3-8ADD-8FDB96C02A4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0808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5195D37A-ED4A-4E1F-A476-81831613075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0808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2FE476F-78D3-4BBD-ADB0-A014E40BC3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84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08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D42D2D51-155D-4C35-BC5F-B8F1C46DC33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808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EBF4B885-D002-47D6-8922-12B72E21CAC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0808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EEB412-0CE0-4F00-8756-0957743AE43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F1D09230-31C5-441E-A05B-30909BC7BD4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58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F55B17-88C3-D348-889E-49139B7173C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27654F-94C8-4D7F-B5DB-56566EDDA2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47244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823D440-F4F9-42A3-AB15-F6CB370C5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47244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401F65-2758-4BBE-9169-CC4B13AA2C3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84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52CDCF-A770-46B4-8121-F76B79BBD16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8ACD1F1-CDD5-4200-BE9F-805F8AB31A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848600" y="1905380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B7AC193-6A86-49AC-BA75-0971D58881C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48600" y="1172402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sz="36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XX%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783432-4164-4F20-B5BB-4E45A33A2067}"/>
              </a:ext>
            </a:extLst>
          </p:cNvPr>
          <p:cNvCxnSpPr>
            <a:cxnSpLocks/>
          </p:cNvCxnSpPr>
          <p:nvPr userDrawn="1"/>
        </p:nvCxnSpPr>
        <p:spPr>
          <a:xfrm>
            <a:off x="7847932" y="10668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0628BE-17AC-4936-B47F-7F11FACBE28F}"/>
              </a:ext>
            </a:extLst>
          </p:cNvPr>
          <p:cNvCxnSpPr>
            <a:cxnSpLocks/>
          </p:cNvCxnSpPr>
          <p:nvPr userDrawn="1"/>
        </p:nvCxnSpPr>
        <p:spPr>
          <a:xfrm>
            <a:off x="7847932" y="34290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65B2BA-5AD8-47A5-9E3E-59ACFC5AC2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0BC8D861-85BA-4AF4-9453-7F8784AA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BE679A9-7FA8-448D-A6B3-7C0B37A3AA96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848600" y="4276402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D8CCCAE-ACA7-49E9-84A7-B55D1B88F39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848600" y="3543424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F39155E0-6B51-4AF9-AF9B-A0894A0D8A7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0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8239EE2-4739-4DF9-A78C-6994DD9D6E2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D0E181-8A51-4B21-BE9B-A7021EAC90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67269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B9F0F74-83ED-4CCB-B686-73CC8B6F78F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067184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88E8D68-033C-49ED-AD15-D21896AD8A8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067800" y="1778380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8B7DF3-A980-4FE8-B3AE-9B704A7AB7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67800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6A6F2-A6E3-4A2B-8527-1E8292259D32}"/>
              </a:ext>
            </a:extLst>
          </p:cNvPr>
          <p:cNvCxnSpPr>
            <a:cxnSpLocks/>
          </p:cNvCxnSpPr>
          <p:nvPr userDrawn="1"/>
        </p:nvCxnSpPr>
        <p:spPr>
          <a:xfrm>
            <a:off x="9069804" y="9144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E63C15-A586-4326-B331-6C7C77C88E7A}"/>
              </a:ext>
            </a:extLst>
          </p:cNvPr>
          <p:cNvCxnSpPr>
            <a:cxnSpLocks/>
          </p:cNvCxnSpPr>
          <p:nvPr userDrawn="1"/>
        </p:nvCxnSpPr>
        <p:spPr>
          <a:xfrm>
            <a:off x="9069804" y="342899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D76E28E-7F55-4843-AA48-A58C5B8F7E7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48485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5F6E310-EABF-4380-8932-BF90EE70579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8400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9E76726-F43D-4710-8058-FC315B0E0FCF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9016" y="1778385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2E1C975-970E-4554-A40C-6192982343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49016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C1D947-CC4D-4C3D-AA24-97333416D8EF}"/>
              </a:ext>
            </a:extLst>
          </p:cNvPr>
          <p:cNvCxnSpPr>
            <a:cxnSpLocks/>
          </p:cNvCxnSpPr>
          <p:nvPr userDrawn="1"/>
        </p:nvCxnSpPr>
        <p:spPr>
          <a:xfrm>
            <a:off x="6251020" y="91440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AFF457-BC30-45F9-A7A5-520689A20C8B}"/>
              </a:ext>
            </a:extLst>
          </p:cNvPr>
          <p:cNvCxnSpPr>
            <a:cxnSpLocks/>
          </p:cNvCxnSpPr>
          <p:nvPr userDrawn="1"/>
        </p:nvCxnSpPr>
        <p:spPr>
          <a:xfrm>
            <a:off x="6251020" y="34290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46C1E178-25F2-4E7F-B664-DAAFA7AF2F8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5989A408-91FC-495C-AF75-18243633A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25926DDA-6985-401D-8AEA-4C421405BFE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62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C0CD81B-34EB-0348-A30B-115F8E0561B7}"/>
              </a:ext>
            </a:extLst>
          </p:cNvPr>
          <p:cNvSpPr/>
          <p:nvPr userDrawn="1"/>
        </p:nvSpPr>
        <p:spPr>
          <a:xfrm>
            <a:off x="512315" y="6401748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865750-8F0C-6B4A-A308-228D6B53EE0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9000" y="4648200"/>
            <a:ext cx="7239000" cy="2477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400" b="0" i="0" spc="0" baseline="0">
                <a:solidFill>
                  <a:schemeClr val="tx1"/>
                </a:solidFill>
                <a:latin typeface="CiscoSansTT Medium" panose="020B0903020201020303" pitchFamily="34" charset="0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254B061-C071-4247-8356-D55F1F50C5D6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429000" y="4948301"/>
            <a:ext cx="7239000" cy="19691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1"/>
                </a:solidFill>
                <a:latin typeface="+mj-lt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Job title, company,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E7470-A9D2-4756-B67E-9B25728B0E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0521" y="2057400"/>
            <a:ext cx="7239000" cy="2438400"/>
          </a:xfrm>
        </p:spPr>
        <p:txBody>
          <a:bodyPr anchor="t" anchorCtr="0">
            <a:normAutofit/>
          </a:bodyPr>
          <a:lstStyle>
            <a:lvl1pPr marL="228600" indent="-457200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2BE28-CF01-49D3-AF0B-092C5B9F5DD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EE2B502-CA58-BE4F-853D-964758E21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56354D-6B74-485B-96C8-6C2FB2A9F51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88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9220B9A-8CC1-6D45-8210-5FC8B826D0ED}"/>
              </a:ext>
            </a:extLst>
          </p:cNvPr>
          <p:cNvSpPr/>
          <p:nvPr userDrawn="1"/>
        </p:nvSpPr>
        <p:spPr>
          <a:xfrm>
            <a:off x="512314" y="6372893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164E9-1234-4BC2-B8E7-F3047AC3599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BFEE4A-F2C6-4F21-8071-313D1B3C61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9000" y="4648200"/>
            <a:ext cx="7239000" cy="2477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400" b="0" i="0" spc="0" baseline="0">
                <a:solidFill>
                  <a:schemeClr val="tx1"/>
                </a:solidFill>
                <a:latin typeface="CiscoSansTT Medium" panose="020B0903020201020303" pitchFamily="34" charset="0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361C734-A636-4E0E-A708-B9C530351863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429000" y="4948301"/>
            <a:ext cx="7239000" cy="19691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1"/>
                </a:solidFill>
                <a:latin typeface="+mj-lt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Job title, company, location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DA5770-9471-B746-BDC8-3306A09120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0521" y="2057400"/>
            <a:ext cx="7239000" cy="2438400"/>
          </a:xfrm>
        </p:spPr>
        <p:txBody>
          <a:bodyPr anchor="t" anchorCtr="0">
            <a:normAutofit/>
          </a:bodyPr>
          <a:lstStyle>
            <a:lvl1pPr marL="228600" indent="-457200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CC85411-8186-024E-8858-A4A775ED6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357169-8FEB-4437-88AD-FE2D5AD02D9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78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DAE189-EB67-8242-AA08-E4A2F7687198}"/>
              </a:ext>
            </a:extLst>
          </p:cNvPr>
          <p:cNvSpPr/>
          <p:nvPr userDrawn="1"/>
        </p:nvSpPr>
        <p:spPr>
          <a:xfrm>
            <a:off x="512314" y="6360931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BA9FE-67A6-43C6-8EE8-C7E8559F1DB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486C46-F4F9-421A-A39F-3E52A93824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9000" y="4648200"/>
            <a:ext cx="7239000" cy="2477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400" b="0" i="0" spc="0" baseline="0">
                <a:solidFill>
                  <a:schemeClr val="tx1"/>
                </a:solidFill>
                <a:latin typeface="CiscoSansTT Medium" panose="020B0903020201020303" pitchFamily="34" charset="0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E82382-DE4E-4A48-A33B-C56A9387750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429000" y="4948301"/>
            <a:ext cx="7239000" cy="19691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1"/>
                </a:solidFill>
                <a:latin typeface="+mj-lt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Job title, company, location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FAB8C5-AE86-9F4C-A87D-A5551D4E66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0521" y="2057400"/>
            <a:ext cx="7239000" cy="2438400"/>
          </a:xfrm>
        </p:spPr>
        <p:txBody>
          <a:bodyPr anchor="t" anchorCtr="0">
            <a:normAutofit/>
          </a:bodyPr>
          <a:lstStyle>
            <a:lvl1pPr marL="228600" indent="-457200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87E9EF-2E73-D842-B2C3-0A47EF3A1B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E68EB6-6F08-4ADD-A558-F2AE2E8D150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004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B69982-B253-4DE6-9C5E-FB93C3A27F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2572" y="4880809"/>
            <a:ext cx="6145427" cy="2477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400" b="0" i="0" kern="0" spc="0" baseline="0" dirty="0">
                <a:solidFill>
                  <a:schemeClr val="bg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Insert name here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6ED238B-31FF-436C-9838-14BADBEE107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429000" y="4648200"/>
            <a:ext cx="952500" cy="9525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067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3AA95C-29B9-4045-B598-AA928D1B9666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4522572" y="5225969"/>
            <a:ext cx="6145427" cy="20499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2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FB38577-29E6-6546-851F-B5859A13FF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0521" y="2057400"/>
            <a:ext cx="7239000" cy="2438400"/>
          </a:xfrm>
        </p:spPr>
        <p:txBody>
          <a:bodyPr anchor="t" anchorCtr="0">
            <a:normAutofit/>
          </a:bodyPr>
          <a:lstStyle>
            <a:lvl1pPr marL="228600" indent="-457200">
              <a:lnSpc>
                <a:spcPct val="80000"/>
              </a:lnSpc>
              <a:buNone/>
              <a:defRPr sz="4000" spc="0"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C5E4F1-F78D-4BA6-AACA-743804B3988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760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DBC9C8-01B3-4540-A369-925FCA5B8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CCB6B-46C4-4E71-97ED-219163FCE9B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69067F-2BE1-45B2-9EFA-6A9A908EA0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2737AD-2E12-4004-A2CF-C7F35924BCA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91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79282-0C6F-4DA1-AEBF-59BB180A47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0F9E4-16CA-4B30-ADCC-BD4809B439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32782B-4285-4443-B35E-426597F48B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7C703A-71FF-4989-88FC-C0F3D25D64D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85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0B2582-0AA8-4ADE-93ED-933389D9CE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EA5CA4-D214-4215-B4F2-55F15B930C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71CDC6-FE36-4515-8F33-CBC64C04049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4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11A5B07-96E9-42C8-81C4-56D26550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E852-4660-4623-83C0-2F7C9B6EDB2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0AEE4A-8045-4764-924B-E00BAD86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685800" indent="-171450">
              <a:buFont typeface="Arial" panose="020B0604020202020204" pitchFamily="34" charset="0"/>
              <a:buChar char="•"/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00E8FC-18DB-4F8B-8AFE-011819C1166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07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16B0B4-3520-4FD1-A485-FDE64BA8BD31}"/>
              </a:ext>
            </a:extLst>
          </p:cNvPr>
          <p:cNvSpPr/>
          <p:nvPr userDrawn="1"/>
        </p:nvSpPr>
        <p:spPr>
          <a:xfrm>
            <a:off x="11219935" y="6357551"/>
            <a:ext cx="400565" cy="253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2773B-7150-44D2-AFDB-DE60A8A0F625}"/>
              </a:ext>
            </a:extLst>
          </p:cNvPr>
          <p:cNvSpPr/>
          <p:nvPr userDrawn="1"/>
        </p:nvSpPr>
        <p:spPr>
          <a:xfrm>
            <a:off x="304800" y="6411595"/>
            <a:ext cx="2819400" cy="1791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34736F-B029-49B8-8AB9-9AF888517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9585" y="2209800"/>
            <a:ext cx="2908667" cy="2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913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16B0B4-3520-4FD1-A485-FDE64BA8BD31}"/>
              </a:ext>
            </a:extLst>
          </p:cNvPr>
          <p:cNvSpPr/>
          <p:nvPr userDrawn="1"/>
        </p:nvSpPr>
        <p:spPr>
          <a:xfrm>
            <a:off x="11219935" y="6369909"/>
            <a:ext cx="400565" cy="240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071DA-63B2-46A2-892F-B272FF3B2408}"/>
              </a:ext>
            </a:extLst>
          </p:cNvPr>
          <p:cNvSpPr/>
          <p:nvPr userDrawn="1"/>
        </p:nvSpPr>
        <p:spPr>
          <a:xfrm>
            <a:off x="571500" y="6426808"/>
            <a:ext cx="457200" cy="129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502BA1-C085-4AE9-AA4A-B42AF864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625" y="6169253"/>
            <a:ext cx="1285874" cy="35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43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3101870"/>
            <a:ext cx="10972801" cy="12625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 goes here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CC8AF0-3BE8-4648-B8CF-BE366F78AB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3" y="431802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79563-9547-9B5C-F7F4-A016B119A7E7}"/>
              </a:ext>
            </a:extLst>
          </p:cNvPr>
          <p:cNvSpPr txBox="1"/>
          <p:nvPr userDrawn="1"/>
        </p:nvSpPr>
        <p:spPr>
          <a:xfrm>
            <a:off x="4358642" y="-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1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5715128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67" err="1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67">
              <a:solidFill>
                <a:schemeClr val="tx1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BRKCOL-2094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1483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5715128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67" err="1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67">
              <a:solidFill>
                <a:schemeClr val="tx1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BRKCOL-2094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56124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01" y="333811"/>
            <a:ext cx="11515962" cy="3818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601" y="1461571"/>
            <a:ext cx="11515961" cy="47153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9600" y="6619492"/>
            <a:ext cx="237765" cy="13849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5972BE-1791-4CFF-84AC-6328F64C85C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39813" y="715963"/>
            <a:ext cx="11515549" cy="379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60350" indent="0">
              <a:buNone/>
              <a:defRPr/>
            </a:lvl2pPr>
            <a:lvl3pPr marL="500062" indent="0">
              <a:buNone/>
              <a:defRPr/>
            </a:lvl3pPr>
            <a:lvl4pPr marL="676275" indent="0">
              <a:buNone/>
              <a:defRPr/>
            </a:lvl4pPr>
            <a:lvl5pPr marL="858837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883450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5715128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67" err="1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67">
              <a:solidFill>
                <a:schemeClr val="tx1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58FCF22-B404-B74C-9976-36DCA67D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BRKCOL-2094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6636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B20C903-425E-CE46-A78C-A8F94E6F3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6" y="990601"/>
            <a:ext cx="11080025" cy="127000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210406C-7568-4309-9864-91A20A117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51" y="6375912"/>
            <a:ext cx="7363756" cy="120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533">
                <a:solidFill>
                  <a:schemeClr val="tx1"/>
                </a:solidFill>
              </a:defRPr>
            </a:lvl1pPr>
          </a:lstStyle>
          <a:p>
            <a:r>
              <a:rPr lang="en-US"/>
              <a:t>C97-742849  © 2021 Cisco and/or its affiliates. All rights reserved. Cisco Confidential.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D11B506-D159-4120-BD63-F1433B96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019" y="361440"/>
            <a:ext cx="1065181" cy="245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C53C86-B25F-4329-A776-7F81DB0D0D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8800" y="339201"/>
            <a:ext cx="5384800" cy="267256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/>
              <a:t>Presentation title or header if needed</a:t>
            </a:r>
          </a:p>
        </p:txBody>
      </p:sp>
    </p:spTree>
    <p:extLst>
      <p:ext uri="{BB962C8B-B14F-4D97-AF65-F5344CB8AC3E}">
        <p14:creationId xmlns:p14="http://schemas.microsoft.com/office/powerpoint/2010/main" val="10408509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5715128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67" err="1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67">
              <a:solidFill>
                <a:schemeClr val="tx1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BRKCOL-2094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0783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8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3BE238-C084-4FBF-86DF-59C91AF8317F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704F681-49B6-47B0-A3F5-B84E2F9F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638606-C8D7-440A-B48E-CAE6A412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0" indent="0">
              <a:buNone/>
              <a:defRPr sz="1400"/>
            </a:lvl2pPr>
            <a:lvl3pPr marL="228600" indent="0">
              <a:buNone/>
              <a:defRPr sz="1200"/>
            </a:lvl3pPr>
            <a:lvl4pPr marL="406400" indent="0"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BBEBD3-DA2A-413E-A1C2-D3175E44FF7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3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AEF042-C2D2-AB42-8B6E-8D6DF550D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708" y="1435771"/>
            <a:ext cx="7274803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FF48E17-5F97-4F10-BA4E-743A412E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020" y="361440"/>
            <a:ext cx="1065181" cy="245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78C9D1-477C-4088-B4A6-993E397641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8800" y="339201"/>
            <a:ext cx="5384800" cy="26725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or header if needed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6EE31-07D6-CD4C-B0F4-5106BB95B2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53" y="6390603"/>
            <a:ext cx="382947" cy="93183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90E3EA6-ABDD-944F-AD9D-1F9CD4F78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105" y="6375912"/>
            <a:ext cx="7363756" cy="12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33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C97-742849  © 2022 Cisco and/or its affiliates. All rights reserved. Cisco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692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8227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11809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5372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38211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02971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7855-47F9-7B1A-70C4-E7BC6658EBD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B1280D-C825-E040-154B-967A2879B40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22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ACC12-73B5-92E7-EBA7-A2AD349F467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1B267-D7FA-CCFD-EB5F-03D7B2F0BB3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047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181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E43F6E-A8D0-4155-BD27-8561034BB2B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0EFCBAB-6317-42C6-9C42-C9D6985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8B3AC-6BA3-467C-9B06-DC6E5AA25EC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464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5773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90054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8646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2B255-D144-453C-90FA-BB07F680CF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242C2F-4397-477B-B612-89681BD9BC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56931C-234B-420E-B7E1-1952F50C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75C6E7-47C4-4D7B-9D20-7BB3E0942E8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5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C7D94ED-0F39-4B30-8B40-B8D535783A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Cisco and/or its affiliates. All rights reserved. Cisco Confidential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044A8-C875-45AE-B255-FBB705C192D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D91A235-16B2-4D2E-8529-1372DD15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DD90E4-A6B8-4174-BC58-1FA12995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174625" indent="-174625">
              <a:defRPr sz="1400"/>
            </a:lvl2pPr>
            <a:lvl3pPr marL="346075" indent="-171450"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0C343C-8C0C-4732-83DA-DFD21B256E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46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2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7EC9D-596C-4E44-B83E-18AAA49A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1"/>
            <a:ext cx="11049000" cy="1028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00F6-F701-4424-BC1C-C234A2D5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110490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EE9E64B-D874-5F49-84A8-60DB4B3DAD8D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lum bright="-100000" contrast="-40000"/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BDD43-03E4-4EA2-9250-955956EABF3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4000" r:id="rId2"/>
    <p:sldLayoutId id="2147483890" r:id="rId3"/>
    <p:sldLayoutId id="2147483934" r:id="rId4"/>
    <p:sldLayoutId id="2147483889" r:id="rId5"/>
    <p:sldLayoutId id="2147483933" r:id="rId6"/>
    <p:sldLayoutId id="2147483880" r:id="rId7"/>
    <p:sldLayoutId id="2147483924" r:id="rId8"/>
    <p:sldLayoutId id="2147483925" r:id="rId9"/>
    <p:sldLayoutId id="2147483955" r:id="rId10"/>
    <p:sldLayoutId id="2147483909" r:id="rId11"/>
    <p:sldLayoutId id="2147483910" r:id="rId12"/>
    <p:sldLayoutId id="2147483912" r:id="rId13"/>
    <p:sldLayoutId id="2147483911" r:id="rId14"/>
    <p:sldLayoutId id="2147483990" r:id="rId15"/>
    <p:sldLayoutId id="2147483991" r:id="rId16"/>
    <p:sldLayoutId id="2147483993" r:id="rId17"/>
    <p:sldLayoutId id="2147483992" r:id="rId18"/>
    <p:sldLayoutId id="2147483994" r:id="rId19"/>
    <p:sldLayoutId id="2147483980" r:id="rId20"/>
    <p:sldLayoutId id="2147483854" r:id="rId21"/>
    <p:sldLayoutId id="2147483847" r:id="rId22"/>
    <p:sldLayoutId id="2147483893" r:id="rId23"/>
    <p:sldLayoutId id="2147483937" r:id="rId24"/>
    <p:sldLayoutId id="2147483981" r:id="rId25"/>
    <p:sldLayoutId id="2147483935" r:id="rId26"/>
    <p:sldLayoutId id="2147483936" r:id="rId27"/>
    <p:sldLayoutId id="2147483995" r:id="rId28"/>
    <p:sldLayoutId id="2147483996" r:id="rId29"/>
    <p:sldLayoutId id="2147483846" r:id="rId30"/>
    <p:sldLayoutId id="2147483852" r:id="rId31"/>
    <p:sldLayoutId id="2147483958" r:id="rId32"/>
    <p:sldLayoutId id="2147483860" r:id="rId33"/>
    <p:sldLayoutId id="2147483902" r:id="rId34"/>
    <p:sldLayoutId id="2147483945" r:id="rId35"/>
    <p:sldLayoutId id="2147483940" r:id="rId36"/>
    <p:sldLayoutId id="2147483946" r:id="rId37"/>
    <p:sldLayoutId id="2147483985" r:id="rId38"/>
    <p:sldLayoutId id="2147483943" r:id="rId39"/>
    <p:sldLayoutId id="2147483944" r:id="rId40"/>
    <p:sldLayoutId id="2147483950" r:id="rId41"/>
    <p:sldLayoutId id="2147483951" r:id="rId42"/>
    <p:sldLayoutId id="2147483917" r:id="rId43"/>
    <p:sldLayoutId id="2147483918" r:id="rId44"/>
    <p:sldLayoutId id="2147483919" r:id="rId45"/>
    <p:sldLayoutId id="2147483953" r:id="rId46"/>
    <p:sldLayoutId id="2147483998" r:id="rId47"/>
    <p:sldLayoutId id="2147483997" r:id="rId48"/>
    <p:sldLayoutId id="2147483999" r:id="rId49"/>
    <p:sldLayoutId id="2147483987" r:id="rId50"/>
    <p:sldLayoutId id="2147483988" r:id="rId51"/>
    <p:sldLayoutId id="2147484007" r:id="rId52"/>
    <p:sldLayoutId id="2147484008" r:id="rId53"/>
    <p:sldLayoutId id="2147484009" r:id="rId54"/>
    <p:sldLayoutId id="2147484010" r:id="rId55"/>
    <p:sldLayoutId id="2147484011" r:id="rId56"/>
    <p:sldLayoutId id="2147484012" r:id="rId57"/>
    <p:sldLayoutId id="2147484013" r:id="rId58"/>
    <p:sldLayoutId id="2147484014" r:id="rId59"/>
    <p:sldLayoutId id="2147484015" r:id="rId60"/>
    <p:sldLayoutId id="2147484016" r:id="rId61"/>
  </p:sldLayoutIdLst>
  <p:hf hdr="0" ftr="0" dt="0"/>
  <p:txStyles>
    <p:titleStyle>
      <a:lvl1pPr algn="l" defTabSz="882171" rtl="0" eaLnBrk="1" latinLnBrk="0" hangingPunct="1">
        <a:lnSpc>
          <a:spcPct val="90000"/>
        </a:lnSpc>
        <a:spcBef>
          <a:spcPct val="0"/>
        </a:spcBef>
        <a:buNone/>
        <a:defRPr lang="en-US" sz="4000" b="0" i="0" kern="100" spc="-133" baseline="0" dirty="0">
          <a:solidFill>
            <a:schemeClr val="bg1"/>
          </a:solidFill>
          <a:latin typeface="CiscoSansTT" panose="020B0503020201020303" pitchFamily="34" charset="0"/>
          <a:ea typeface="+mj-ea"/>
          <a:cs typeface="+mj-cs"/>
        </a:defRPr>
      </a:lvl1pPr>
    </p:titleStyle>
    <p:bodyStyle>
      <a:lvl1pPr marL="0" indent="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b="0" i="0" kern="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17145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2pPr>
      <a:lvl3pPr marL="34290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3pPr>
      <a:lvl4pPr marL="519113" indent="-176213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4pPr>
      <a:lvl5pPr marL="457200" marR="0" indent="0" algn="l" defTabSz="882171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None/>
        <a:tabLst/>
        <a:defRPr sz="600" b="0" i="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42597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867060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308145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74923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088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171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25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344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432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515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7603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868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732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orient="horz" pos="2160" userDrawn="1">
          <p15:clr>
            <a:srgbClr val="5ACBF0"/>
          </p15:clr>
        </p15:guide>
        <p15:guide id="5" orient="horz" pos="4104" userDrawn="1">
          <p15:clr>
            <a:srgbClr val="F26B43"/>
          </p15:clr>
        </p15:guide>
        <p15:guide id="8" pos="3744" userDrawn="1">
          <p15:clr>
            <a:srgbClr val="A4A3A4"/>
          </p15:clr>
        </p15:guide>
        <p15:guide id="9" pos="768" userDrawn="1">
          <p15:clr>
            <a:srgbClr val="A4A3A4"/>
          </p15:clr>
        </p15:guide>
        <p15:guide id="10" pos="192" userDrawn="1">
          <p15:clr>
            <a:srgbClr val="A4A3A4"/>
          </p15:clr>
        </p15:guide>
        <p15:guide id="11" pos="7488" userDrawn="1">
          <p15:clr>
            <a:srgbClr val="A4A3A4"/>
          </p15:clr>
        </p15:guide>
        <p15:guide id="16" orient="horz" pos="2064" userDrawn="1">
          <p15:clr>
            <a:srgbClr val="F26B43"/>
          </p15:clr>
        </p15:guide>
        <p15:guide id="17" pos="3936" userDrawn="1">
          <p15:clr>
            <a:srgbClr val="A4A3A4"/>
          </p15:clr>
        </p15:guide>
        <p15:guide id="18" pos="960" userDrawn="1">
          <p15:clr>
            <a:srgbClr val="A4A3A4"/>
          </p15:clr>
        </p15:guide>
        <p15:guide id="19" pos="1368" userDrawn="1">
          <p15:clr>
            <a:srgbClr val="A4A3A4"/>
          </p15:clr>
        </p15:guide>
        <p15:guide id="20" pos="1560" userDrawn="1">
          <p15:clr>
            <a:srgbClr val="A4A3A4"/>
          </p15:clr>
        </p15:guide>
        <p15:guide id="21" pos="1968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760" userDrawn="1">
          <p15:clr>
            <a:srgbClr val="A4A3A4"/>
          </p15:clr>
        </p15:guide>
        <p15:guide id="24" pos="3144" userDrawn="1">
          <p15:clr>
            <a:srgbClr val="A4A3A4"/>
          </p15:clr>
        </p15:guide>
        <p15:guide id="25" pos="2568" userDrawn="1">
          <p15:clr>
            <a:srgbClr val="A4A3A4"/>
          </p15:clr>
        </p15:guide>
        <p15:guide id="26" pos="3336" userDrawn="1">
          <p15:clr>
            <a:srgbClr val="A4A3A4"/>
          </p15:clr>
        </p15:guide>
        <p15:guide id="27" pos="4344" userDrawn="1">
          <p15:clr>
            <a:srgbClr val="A4A3A4"/>
          </p15:clr>
        </p15:guide>
        <p15:guide id="28" pos="5136" userDrawn="1">
          <p15:clr>
            <a:srgbClr val="A4A3A4"/>
          </p15:clr>
        </p15:guide>
        <p15:guide id="29" pos="4944" userDrawn="1">
          <p15:clr>
            <a:srgbClr val="A4A3A4"/>
          </p15:clr>
        </p15:guide>
        <p15:guide id="30" pos="4536" userDrawn="1">
          <p15:clr>
            <a:srgbClr val="A4A3A4"/>
          </p15:clr>
        </p15:guide>
        <p15:guide id="31" pos="6120" userDrawn="1">
          <p15:clr>
            <a:srgbClr val="A4A3A4"/>
          </p15:clr>
        </p15:guide>
        <p15:guide id="32" pos="5712" userDrawn="1">
          <p15:clr>
            <a:srgbClr val="A4A3A4"/>
          </p15:clr>
        </p15:guide>
        <p15:guide id="33" pos="5520" userDrawn="1">
          <p15:clr>
            <a:srgbClr val="A4A3A4"/>
          </p15:clr>
        </p15:guide>
        <p15:guide id="34" pos="6720" userDrawn="1">
          <p15:clr>
            <a:srgbClr val="A4A3A4"/>
          </p15:clr>
        </p15:guide>
        <p15:guide id="35" pos="6312" userDrawn="1">
          <p15:clr>
            <a:srgbClr val="A4A3A4"/>
          </p15:clr>
        </p15:guide>
        <p15:guide id="36" pos="6912" userDrawn="1">
          <p15:clr>
            <a:srgbClr val="A4A3A4"/>
          </p15:clr>
        </p15:guide>
        <p15:guide id="37" orient="horz" pos="2260" userDrawn="1">
          <p15:clr>
            <a:srgbClr val="F26B43"/>
          </p15:clr>
        </p15:guide>
        <p15:guide id="48" orient="horz" pos="3912" userDrawn="1">
          <p15:clr>
            <a:srgbClr val="F26B43"/>
          </p15:clr>
        </p15:guide>
        <p15:guide id="55" orient="horz" pos="192" userDrawn="1">
          <p15:clr>
            <a:srgbClr val="F26B43"/>
          </p15:clr>
        </p15:guide>
        <p15:guide id="57" orient="horz" pos="384" userDrawn="1">
          <p15:clr>
            <a:srgbClr val="5ACBF0"/>
          </p15:clr>
        </p15:guide>
        <p15:guide id="58" orient="horz" pos="288" userDrawn="1">
          <p15:clr>
            <a:srgbClr val="F26B43"/>
          </p15:clr>
        </p15:guide>
        <p15:guide id="59" orient="horz" pos="12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9A0D1B-C761-8E47-6984-28C9AF8B80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lum bright="-100000" contrast="-40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461DA-5A00-726C-1B10-096BFD0D5EE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98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732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orient="horz" pos="2160" userDrawn="1">
          <p15:clr>
            <a:srgbClr val="5ACBF0"/>
          </p15:clr>
        </p15:guide>
        <p15:guide id="5" orient="horz" pos="4104" userDrawn="1">
          <p15:clr>
            <a:srgbClr val="F26B43"/>
          </p15:clr>
        </p15:guide>
        <p15:guide id="6" pos="3744" userDrawn="1">
          <p15:clr>
            <a:srgbClr val="A4A3A4"/>
          </p15:clr>
        </p15:guide>
        <p15:guide id="7" pos="768" userDrawn="1">
          <p15:clr>
            <a:srgbClr val="A4A3A4"/>
          </p15:clr>
        </p15:guide>
        <p15:guide id="8" pos="192" userDrawn="1">
          <p15:clr>
            <a:srgbClr val="A4A3A4"/>
          </p15:clr>
        </p15:guide>
        <p15:guide id="9" pos="7488" userDrawn="1">
          <p15:clr>
            <a:srgbClr val="A4A3A4"/>
          </p15:clr>
        </p15:guide>
        <p15:guide id="10" orient="horz" pos="2064" userDrawn="1">
          <p15:clr>
            <a:srgbClr val="F26B43"/>
          </p15:clr>
        </p15:guide>
        <p15:guide id="11" pos="3936" userDrawn="1">
          <p15:clr>
            <a:srgbClr val="A4A3A4"/>
          </p15:clr>
        </p15:guide>
        <p15:guide id="12" pos="960" userDrawn="1">
          <p15:clr>
            <a:srgbClr val="A4A3A4"/>
          </p15:clr>
        </p15:guide>
        <p15:guide id="13" pos="1368" userDrawn="1">
          <p15:clr>
            <a:srgbClr val="A4A3A4"/>
          </p15:clr>
        </p15:guide>
        <p15:guide id="14" pos="1560" userDrawn="1">
          <p15:clr>
            <a:srgbClr val="A4A3A4"/>
          </p15:clr>
        </p15:guide>
        <p15:guide id="15" pos="1968" userDrawn="1">
          <p15:clr>
            <a:srgbClr val="A4A3A4"/>
          </p15:clr>
        </p15:guide>
        <p15:guide id="16" pos="2160" userDrawn="1">
          <p15:clr>
            <a:srgbClr val="A4A3A4"/>
          </p15:clr>
        </p15:guide>
        <p15:guide id="17" pos="2760" userDrawn="1">
          <p15:clr>
            <a:srgbClr val="A4A3A4"/>
          </p15:clr>
        </p15:guide>
        <p15:guide id="18" pos="3144" userDrawn="1">
          <p15:clr>
            <a:srgbClr val="A4A3A4"/>
          </p15:clr>
        </p15:guide>
        <p15:guide id="19" pos="2568" userDrawn="1">
          <p15:clr>
            <a:srgbClr val="A4A3A4"/>
          </p15:clr>
        </p15:guide>
        <p15:guide id="20" pos="3336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5136" userDrawn="1">
          <p15:clr>
            <a:srgbClr val="A4A3A4"/>
          </p15:clr>
        </p15:guide>
        <p15:guide id="23" pos="4944" userDrawn="1">
          <p15:clr>
            <a:srgbClr val="A4A3A4"/>
          </p15:clr>
        </p15:guide>
        <p15:guide id="24" pos="4536" userDrawn="1">
          <p15:clr>
            <a:srgbClr val="A4A3A4"/>
          </p15:clr>
        </p15:guide>
        <p15:guide id="25" pos="6120" userDrawn="1">
          <p15:clr>
            <a:srgbClr val="A4A3A4"/>
          </p15:clr>
        </p15:guide>
        <p15:guide id="26" pos="5712" userDrawn="1">
          <p15:clr>
            <a:srgbClr val="A4A3A4"/>
          </p15:clr>
        </p15:guide>
        <p15:guide id="27" pos="5520" userDrawn="1">
          <p15:clr>
            <a:srgbClr val="A4A3A4"/>
          </p15:clr>
        </p15:guide>
        <p15:guide id="28" pos="6720" userDrawn="1">
          <p15:clr>
            <a:srgbClr val="A4A3A4"/>
          </p15:clr>
        </p15:guide>
        <p15:guide id="29" pos="631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orient="horz" pos="2260" userDrawn="1">
          <p15:clr>
            <a:srgbClr val="F26B43"/>
          </p15:clr>
        </p15:guide>
        <p15:guide id="32" orient="horz" pos="3912" userDrawn="1">
          <p15:clr>
            <a:srgbClr val="F26B43"/>
          </p15:clr>
        </p15:guide>
        <p15:guide id="33" orient="horz" pos="192" userDrawn="1">
          <p15:clr>
            <a:srgbClr val="F26B43"/>
          </p15:clr>
        </p15:guide>
        <p15:guide id="34" orient="horz" pos="384" userDrawn="1">
          <p15:clr>
            <a:srgbClr val="5ACBF0"/>
          </p15:clr>
        </p15:guide>
        <p15:guide id="35" orient="horz" pos="288" userDrawn="1">
          <p15:clr>
            <a:srgbClr val="F26B43"/>
          </p15:clr>
        </p15:guide>
        <p15:guide id="36" orient="horz" pos="12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2.emf"/><Relationship Id="rId5" Type="http://schemas.openxmlformats.org/officeDocument/2006/relationships/image" Target="../media/image51.tiff"/><Relationship Id="rId10" Type="http://schemas.openxmlformats.org/officeDocument/2006/relationships/image" Target="../media/image48.tiff"/><Relationship Id="rId4" Type="http://schemas.openxmlformats.org/officeDocument/2006/relationships/image" Target="../media/image37.png"/><Relationship Id="rId9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dam/en/us/td/docs/solutions/PA/EdgeConnect/PA_Edge_Connect_Design.pdf" TargetMode="External"/><Relationship Id="rId2" Type="http://schemas.openxmlformats.org/officeDocument/2006/relationships/hyperlink" Target="https://help.webex.com/en-us/article/n68tcpb/Webex-Edge-Connect" TargetMode="Externa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tiff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064103-072B-E143-A3DF-C20153937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CiscoSansTT"/>
                <a:cs typeface="CiscoSansTT"/>
              </a:rPr>
              <a:t>November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32C5-9B84-254A-A0A8-2084B6BD6750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>
                <a:latin typeface="CiscoSansTT"/>
                <a:cs typeface="CiscoSansTT"/>
              </a:rPr>
              <a:t>Cloud Connectivity</a:t>
            </a: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13208-1FB0-4D48-84B1-89B23A51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iscoSansTT"/>
                <a:cs typeface="CiscoSansTT"/>
              </a:rPr>
              <a:t>Webex Calling</a:t>
            </a:r>
            <a:br>
              <a:rPr lang="en-US">
                <a:latin typeface="CiscoSansTT"/>
                <a:cs typeface="CiscoSansTT"/>
              </a:rPr>
            </a:br>
            <a:r>
              <a:rPr lang="en-US" sz="3200">
                <a:latin typeface="CiscoSansTT"/>
                <a:cs typeface="CiscoSansTT"/>
              </a:rPr>
              <a:t>in Webex for Government</a:t>
            </a:r>
            <a:endParaRPr lang="en-US" sz="3200">
              <a:cs typeface="CiscoSansT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1D957B-0424-1347-9CBE-8A6750F43D87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CiscoSansTT"/>
              </a:rPr>
              <a:t>Cloud calling, the way you want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A64E9-013A-1947-BF13-90A06DFE67A9}"/>
              </a:ext>
            </a:extLst>
          </p:cNvPr>
          <p:cNvSpPr txBox="1"/>
          <p:nvPr/>
        </p:nvSpPr>
        <p:spPr>
          <a:xfrm>
            <a:off x="-2465408" y="15741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56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0E84-5E60-05EA-1D61-3492210C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" y="333810"/>
            <a:ext cx="11515963" cy="580589"/>
          </a:xfrm>
        </p:spPr>
        <p:txBody>
          <a:bodyPr/>
          <a:lstStyle/>
          <a:p>
            <a:r>
              <a:rPr lang="en-US" dirty="0"/>
              <a:t>Webex Edge Connect for Calling/Meetings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D151E-8C8C-9580-FEFA-95594867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5972BE-1791-4CFF-84AC-6328F64C85C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DAA5E48-0813-9E39-A031-7B1AF1D7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Webex public cloud – customer address space must be public and provider-independent IPv4. </a:t>
            </a:r>
            <a:br>
              <a:rPr lang="en-US" dirty="0"/>
            </a:br>
            <a:r>
              <a:rPr lang="en-US" dirty="0"/>
              <a:t>- Requires NAT at edge of customer private network. </a:t>
            </a:r>
            <a:br>
              <a:rPr lang="en-US" dirty="0"/>
            </a:br>
            <a:r>
              <a:rPr lang="en-US" dirty="0"/>
              <a:t>- Public IPv4 with /30 or /31 for peering link </a:t>
            </a:r>
            <a:br>
              <a:rPr lang="en-US" dirty="0"/>
            </a:br>
            <a:r>
              <a:rPr lang="en-US" dirty="0"/>
              <a:t>- Webex accepts up to 100 prefixes with maximum length prefix of /29.</a:t>
            </a:r>
            <a:br>
              <a:rPr lang="en-US" dirty="0"/>
            </a:br>
            <a:r>
              <a:rPr lang="en-US" dirty="0"/>
              <a:t>- Webex advertises multiple prefixes with maximum length of /24 (recommendation that customer allows up to 500 prefixes in BGP).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Equinix Fabric VC to an Edge Connect DC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redundancy options:</a:t>
            </a:r>
            <a:br>
              <a:rPr lang="en-US" dirty="0"/>
            </a:br>
            <a:r>
              <a:rPr lang="en-US" dirty="0"/>
              <a:t>1. Active/Passive local Redundancy – </a:t>
            </a:r>
            <a:br>
              <a:rPr lang="en-US" dirty="0"/>
            </a:br>
            <a:r>
              <a:rPr lang="en-US" dirty="0"/>
              <a:t>can purchase redundancy option with Edge Connect license (lower price).</a:t>
            </a:r>
            <a:br>
              <a:rPr lang="en-US" dirty="0"/>
            </a:br>
            <a:r>
              <a:rPr lang="en-US" dirty="0"/>
              <a:t>2. Active/Active Local Redundancy – </a:t>
            </a:r>
            <a:br>
              <a:rPr lang="en-US" dirty="0"/>
            </a:br>
            <a:r>
              <a:rPr lang="en-US" dirty="0"/>
              <a:t>requires 2 x Edge Connect licenses.</a:t>
            </a:r>
            <a:br>
              <a:rPr lang="en-US" dirty="0"/>
            </a:br>
            <a:r>
              <a:rPr lang="en-US" dirty="0"/>
              <a:t>3. Active/Active and Active/Passive Geographically Dispersed Edge Connect Circuits – </a:t>
            </a:r>
            <a:br>
              <a:rPr lang="en-US" dirty="0"/>
            </a:br>
            <a:r>
              <a:rPr lang="en-US" dirty="0"/>
              <a:t>requires 2 x Edge Connect licenses.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9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469590-A2AC-4040-838B-80127974FEF9}"/>
              </a:ext>
            </a:extLst>
          </p:cNvPr>
          <p:cNvSpPr/>
          <p:nvPr/>
        </p:nvSpPr>
        <p:spPr>
          <a:xfrm>
            <a:off x="0" y="5765898"/>
            <a:ext cx="4031861" cy="11081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3EDAE9-DA36-2A4C-9FFD-28CC625A3C2A}"/>
              </a:ext>
            </a:extLst>
          </p:cNvPr>
          <p:cNvGrpSpPr/>
          <p:nvPr/>
        </p:nvGrpSpPr>
        <p:grpSpPr>
          <a:xfrm>
            <a:off x="5104795" y="4058902"/>
            <a:ext cx="4086972" cy="474809"/>
            <a:chOff x="3828596" y="3044177"/>
            <a:chExt cx="3065229" cy="356107"/>
          </a:xfrm>
        </p:grpSpPr>
        <p:sp>
          <p:nvSpPr>
            <p:cNvPr id="129" name="Can 128">
              <a:extLst>
                <a:ext uri="{FF2B5EF4-FFF2-40B4-BE49-F238E27FC236}">
                  <a16:creationId xmlns:a16="http://schemas.microsoft.com/office/drawing/2014/main" id="{062D6DAD-E324-3E4D-BAE0-98F36B6B66FF}"/>
                </a:ext>
              </a:extLst>
            </p:cNvPr>
            <p:cNvSpPr/>
            <p:nvPr/>
          </p:nvSpPr>
          <p:spPr>
            <a:xfrm rot="16200000">
              <a:off x="5183157" y="1689616"/>
              <a:ext cx="356107" cy="3065229"/>
            </a:xfrm>
            <a:prstGeom prst="can">
              <a:avLst/>
            </a:prstGeom>
            <a:solidFill>
              <a:srgbClr val="6EBE4A"/>
            </a:solidFill>
            <a:ln>
              <a:noFill/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A23199-3526-2D4C-B54F-8F45927D87B1}"/>
                </a:ext>
              </a:extLst>
            </p:cNvPr>
            <p:cNvGrpSpPr/>
            <p:nvPr/>
          </p:nvGrpSpPr>
          <p:grpSpPr>
            <a:xfrm>
              <a:off x="3933174" y="3044701"/>
              <a:ext cx="2908497" cy="348639"/>
              <a:chOff x="3933174" y="3044701"/>
              <a:chExt cx="2908497" cy="348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C90F65-2B8B-8044-811F-F14B0203A480}"/>
                  </a:ext>
                </a:extLst>
              </p:cNvPr>
              <p:cNvSpPr txBox="1"/>
              <p:nvPr/>
            </p:nvSpPr>
            <p:spPr>
              <a:xfrm>
                <a:off x="3933174" y="3044701"/>
                <a:ext cx="66880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101820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BGP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16BB4D-6A09-6144-BCFD-2F68445529DA}"/>
                  </a:ext>
                </a:extLst>
              </p:cNvPr>
              <p:cNvSpPr txBox="1"/>
              <p:nvPr/>
            </p:nvSpPr>
            <p:spPr>
              <a:xfrm>
                <a:off x="6172868" y="3047091"/>
                <a:ext cx="66880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101820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rPr>
                  <a:t>BGP</a:t>
                </a:r>
              </a:p>
            </p:txBody>
          </p:sp>
        </p:grpSp>
      </p:grpSp>
      <p:sp>
        <p:nvSpPr>
          <p:cNvPr id="123" name="Cloud 122">
            <a:extLst>
              <a:ext uri="{FF2B5EF4-FFF2-40B4-BE49-F238E27FC236}">
                <a16:creationId xmlns:a16="http://schemas.microsoft.com/office/drawing/2014/main" id="{FB45F811-193D-134B-B1FB-A2BE1390EAD5}"/>
              </a:ext>
            </a:extLst>
          </p:cNvPr>
          <p:cNvSpPr/>
          <p:nvPr/>
        </p:nvSpPr>
        <p:spPr>
          <a:xfrm>
            <a:off x="9071" y="3431282"/>
            <a:ext cx="4249171" cy="2712845"/>
          </a:xfrm>
          <a:prstGeom prst="cloud">
            <a:avLst/>
          </a:prstGeom>
          <a:ln/>
        </p:spPr>
        <p:style>
          <a:lnRef idx="1">
            <a:srgbClr val="00BCEB"/>
          </a:lnRef>
          <a:fillRef idx="2">
            <a:srgbClr val="00BCEB"/>
          </a:fillRef>
          <a:effectRef idx="1">
            <a:srgbClr val="00BCEB"/>
          </a:effectRef>
          <a:fontRef idx="minor">
            <a:srgbClr val="282828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18255" y="6160213"/>
            <a:ext cx="1436307" cy="676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Customer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Network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87C6032-2E96-A84F-BC27-305962CEB290}"/>
              </a:ext>
            </a:extLst>
          </p:cNvPr>
          <p:cNvSpPr/>
          <p:nvPr/>
        </p:nvSpPr>
        <p:spPr>
          <a:xfrm>
            <a:off x="9639966" y="225491"/>
            <a:ext cx="2448895" cy="3374603"/>
          </a:xfrm>
          <a:prstGeom prst="foldedCorner">
            <a:avLst>
              <a:gd name="adj" fmla="val 15375"/>
            </a:avLst>
          </a:prstGeom>
          <a:solidFill>
            <a:srgbClr val="6EBE4A"/>
          </a:solidFill>
          <a:ln>
            <a:noFill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Webex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 Routes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AMER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64.68.96.0/19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64.68.104.0/21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APAC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69.26.176.0/20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69.26.176.0/22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EMEA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62.109.192.0/18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….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37877-C701-6147-8236-1B229EBB8CC1}"/>
              </a:ext>
            </a:extLst>
          </p:cNvPr>
          <p:cNvCxnSpPr>
            <a:cxnSpLocks/>
          </p:cNvCxnSpPr>
          <p:nvPr/>
        </p:nvCxnSpPr>
        <p:spPr>
          <a:xfrm flipH="1">
            <a:off x="926292" y="3997074"/>
            <a:ext cx="638019" cy="676773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85A3E0A-78E5-0344-A359-4E1CCE563453}"/>
              </a:ext>
            </a:extLst>
          </p:cNvPr>
          <p:cNvCxnSpPr>
            <a:cxnSpLocks/>
          </p:cNvCxnSpPr>
          <p:nvPr/>
        </p:nvCxnSpPr>
        <p:spPr>
          <a:xfrm>
            <a:off x="1744125" y="4026569"/>
            <a:ext cx="1" cy="1369772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BE70727-AD71-264E-B875-6D0E57C8FF71}"/>
              </a:ext>
            </a:extLst>
          </p:cNvPr>
          <p:cNvCxnSpPr>
            <a:cxnSpLocks/>
          </p:cNvCxnSpPr>
          <p:nvPr/>
        </p:nvCxnSpPr>
        <p:spPr>
          <a:xfrm>
            <a:off x="957967" y="4784079"/>
            <a:ext cx="643628" cy="698848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4C41437-D0A0-7E44-8553-D911DA5F1E9C}"/>
              </a:ext>
            </a:extLst>
          </p:cNvPr>
          <p:cNvCxnSpPr>
            <a:cxnSpLocks/>
          </p:cNvCxnSpPr>
          <p:nvPr/>
        </p:nvCxnSpPr>
        <p:spPr>
          <a:xfrm flipH="1">
            <a:off x="1858301" y="4784079"/>
            <a:ext cx="615136" cy="687279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9FD98D9-B6B1-6347-BFB5-141F0ABA1C04}"/>
              </a:ext>
            </a:extLst>
          </p:cNvPr>
          <p:cNvCxnSpPr>
            <a:cxnSpLocks/>
          </p:cNvCxnSpPr>
          <p:nvPr/>
        </p:nvCxnSpPr>
        <p:spPr>
          <a:xfrm flipH="1" flipV="1">
            <a:off x="1941574" y="3964607"/>
            <a:ext cx="559772" cy="623455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pic>
        <p:nvPicPr>
          <p:cNvPr id="69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9B4DB1A4-9076-0B40-97DB-09DF6DCB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5" y="4343695"/>
            <a:ext cx="707544" cy="7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44C8BE15-9093-4C42-BC08-9ABE4671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80" y="5185957"/>
            <a:ext cx="707544" cy="7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94359D-8270-D043-847C-C2B79FD0C90F}"/>
              </a:ext>
            </a:extLst>
          </p:cNvPr>
          <p:cNvCxnSpPr>
            <a:cxnSpLocks/>
          </p:cNvCxnSpPr>
          <p:nvPr/>
        </p:nvCxnSpPr>
        <p:spPr>
          <a:xfrm>
            <a:off x="1728427" y="2065776"/>
            <a:ext cx="36471" cy="2372892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258A89C-85D6-B74E-82A2-991D3E34D120}"/>
              </a:ext>
            </a:extLst>
          </p:cNvPr>
          <p:cNvGrpSpPr/>
          <p:nvPr/>
        </p:nvGrpSpPr>
        <p:grpSpPr>
          <a:xfrm>
            <a:off x="4979557" y="4647453"/>
            <a:ext cx="4453201" cy="185344"/>
            <a:chOff x="2970728" y="2761967"/>
            <a:chExt cx="2551409" cy="10149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78E47C95-8C5A-914A-918A-24EA1C22F381}"/>
                </a:ext>
              </a:extLst>
            </p:cNvPr>
            <p:cNvSpPr/>
            <p:nvPr/>
          </p:nvSpPr>
          <p:spPr>
            <a:xfrm rot="5400000">
              <a:off x="4195684" y="1537011"/>
              <a:ext cx="101498" cy="2551409"/>
            </a:xfrm>
            <a:prstGeom prst="can">
              <a:avLst/>
            </a:prstGeom>
            <a:noFill/>
          </p:spPr>
          <p:style>
            <a:lnRef idx="2">
              <a:srgbClr val="282828"/>
            </a:lnRef>
            <a:fillRef idx="1">
              <a:srgbClr val="005073"/>
            </a:fillRef>
            <a:effectRef idx="0">
              <a:srgbClr val="282828"/>
            </a:effectRef>
            <a:fontRef idx="minor">
              <a:srgbClr val="282828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3BA51-1690-6D49-9F80-5BCD2428369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V="1">
              <a:off x="2970728" y="2812716"/>
              <a:ext cx="2524862" cy="66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2">
              <a:srgbClr val="282828"/>
            </a:lnRef>
            <a:fillRef idx="0">
              <a:srgbClr val="282828"/>
            </a:fillRef>
            <a:effectRef idx="1">
              <a:srgbClr val="282828"/>
            </a:effectRef>
            <a:fontRef idx="minor">
              <a:srgbClr val="282828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D53B36-DEDB-744D-B27B-C4739708EBFE}"/>
              </a:ext>
            </a:extLst>
          </p:cNvPr>
          <p:cNvGrpSpPr/>
          <p:nvPr/>
        </p:nvGrpSpPr>
        <p:grpSpPr>
          <a:xfrm>
            <a:off x="6601385" y="3302531"/>
            <a:ext cx="1436307" cy="2017875"/>
            <a:chOff x="4951039" y="2476898"/>
            <a:chExt cx="1077230" cy="1513406"/>
          </a:xfrm>
        </p:grpSpPr>
        <p:pic>
          <p:nvPicPr>
            <p:cNvPr id="139" name="Picture 138" descr="cloud-exchan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372" y="3031739"/>
              <a:ext cx="958565" cy="95856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B7B68E8-E9C0-A447-8B8C-03D1D279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932" y="2754991"/>
              <a:ext cx="559447" cy="553496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366B715-482F-0F41-98C3-BCD12E0EE2B4}"/>
                </a:ext>
              </a:extLst>
            </p:cNvPr>
            <p:cNvSpPr txBox="1"/>
            <p:nvPr/>
          </p:nvSpPr>
          <p:spPr>
            <a:xfrm>
              <a:off x="4951039" y="2476898"/>
              <a:ext cx="1077230" cy="288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99" b="0" i="0" u="none" strike="noStrike" kern="1200" cap="none" spc="0" normalizeH="0" baseline="0" noProof="0">
                  <a:ln>
                    <a:noFill/>
                  </a:ln>
                  <a:solidFill>
                    <a:srgbClr val="101820"/>
                  </a:solidFill>
                  <a:effectLst/>
                  <a:uLnTx/>
                  <a:uFillTx/>
                  <a:latin typeface="CiscoSansTT Light"/>
                  <a:ea typeface="ＭＳ Ｐゴシック" charset="0"/>
                  <a:cs typeface="+mn-cs"/>
                </a:rPr>
                <a:t>Equinix</a:t>
              </a:r>
            </a:p>
          </p:txBody>
        </p:sp>
      </p:grpSp>
      <p:pic>
        <p:nvPicPr>
          <p:cNvPr id="112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F9BE294B-CA73-234B-8651-C895FB04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67" y="4197396"/>
            <a:ext cx="1078635" cy="10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Cloud 120">
            <a:extLst>
              <a:ext uri="{FF2B5EF4-FFF2-40B4-BE49-F238E27FC236}">
                <a16:creationId xmlns:a16="http://schemas.microsoft.com/office/drawing/2014/main" id="{E4CC9761-F698-3744-A4B5-F4FB54BDB763}"/>
              </a:ext>
            </a:extLst>
          </p:cNvPr>
          <p:cNvSpPr/>
          <p:nvPr/>
        </p:nvSpPr>
        <p:spPr>
          <a:xfrm>
            <a:off x="4912634" y="1053431"/>
            <a:ext cx="2885776" cy="1834409"/>
          </a:xfrm>
          <a:prstGeom prst="cloud">
            <a:avLst/>
          </a:prstGeom>
          <a:ln/>
        </p:spPr>
        <p:style>
          <a:lnRef idx="1">
            <a:srgbClr val="282828"/>
          </a:lnRef>
          <a:fillRef idx="2">
            <a:srgbClr val="282828"/>
          </a:fillRef>
          <a:effectRef idx="1">
            <a:srgbClr val="282828"/>
          </a:effectRef>
          <a:fontRef idx="minor">
            <a:srgbClr val="282828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Internet</a:t>
            </a:r>
          </a:p>
        </p:txBody>
      </p:sp>
      <p:pic>
        <p:nvPicPr>
          <p:cNvPr id="68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0F4105EA-2116-7046-BF40-5A74366F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48" y="3526745"/>
            <a:ext cx="707544" cy="7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A71E96-13C6-E041-85F7-1A08D41EC7BC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963087" y="4697467"/>
            <a:ext cx="1385619" cy="0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EF3F00-F0CB-274B-AA0F-A69B983A3464}"/>
              </a:ext>
            </a:extLst>
          </p:cNvPr>
          <p:cNvSpPr txBox="1"/>
          <p:nvPr/>
        </p:nvSpPr>
        <p:spPr>
          <a:xfrm>
            <a:off x="3045872" y="4052996"/>
            <a:ext cx="113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+mn-cs"/>
              </a:rPr>
              <a:t>OSPF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45301" y="1348052"/>
            <a:ext cx="966251" cy="717724"/>
            <a:chOff x="603244" y="4119106"/>
            <a:chExt cx="1208128" cy="897389"/>
          </a:xfrm>
        </p:grpSpPr>
        <p:sp>
          <p:nvSpPr>
            <p:cNvPr id="81" name="Oval 80"/>
            <p:cNvSpPr/>
            <p:nvPr/>
          </p:nvSpPr>
          <p:spPr>
            <a:xfrm>
              <a:off x="603244" y="4119106"/>
              <a:ext cx="1208128" cy="897389"/>
            </a:xfrm>
            <a:prstGeom prst="ellipse">
              <a:avLst/>
            </a:prstGeom>
            <a:solidFill>
              <a:srgbClr val="6EBE4A"/>
            </a:solidFill>
            <a:ln>
              <a:solidFill>
                <a:srgbClr val="005073"/>
              </a:solidFill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82" name="Group 120"/>
            <p:cNvGrpSpPr>
              <a:grpSpLocks noChangeAspect="1"/>
            </p:cNvGrpSpPr>
            <p:nvPr/>
          </p:nvGrpSpPr>
          <p:grpSpPr>
            <a:xfrm>
              <a:off x="690636" y="4174510"/>
              <a:ext cx="1038014" cy="720010"/>
              <a:chOff x="5952996" y="1793586"/>
              <a:chExt cx="1159185" cy="964925"/>
            </a:xfrm>
            <a:solidFill>
              <a:srgbClr val="2968AF"/>
            </a:solidFill>
            <a:effectLst/>
          </p:grpSpPr>
          <p:grpSp>
            <p:nvGrpSpPr>
              <p:cNvPr id="83" name="Group 121"/>
              <p:cNvGrpSpPr/>
              <p:nvPr/>
            </p:nvGrpSpPr>
            <p:grpSpPr>
              <a:xfrm>
                <a:off x="5952996" y="2089963"/>
                <a:ext cx="317293" cy="407966"/>
                <a:chOff x="-1550988" y="2646363"/>
                <a:chExt cx="463550" cy="471488"/>
              </a:xfrm>
              <a:grpFill/>
            </p:grpSpPr>
            <p:sp>
              <p:nvSpPr>
                <p:cNvPr id="110" name="Freeform 27"/>
                <p:cNvSpPr>
                  <a:spLocks/>
                </p:cNvSpPr>
                <p:nvPr/>
              </p:nvSpPr>
              <p:spPr bwMode="auto">
                <a:xfrm>
                  <a:off x="-1550988" y="2646363"/>
                  <a:ext cx="134938" cy="471488"/>
                </a:xfrm>
                <a:custGeom>
                  <a:avLst/>
                  <a:gdLst>
                    <a:gd name="T0" fmla="*/ 0 w 36"/>
                    <a:gd name="T1" fmla="*/ 62 h 126"/>
                    <a:gd name="T2" fmla="*/ 5 w 36"/>
                    <a:gd name="T3" fmla="*/ 17 h 126"/>
                    <a:gd name="T4" fmla="*/ 28 w 36"/>
                    <a:gd name="T5" fmla="*/ 5 h 126"/>
                    <a:gd name="T6" fmla="*/ 30 w 36"/>
                    <a:gd name="T7" fmla="*/ 6 h 126"/>
                    <a:gd name="T8" fmla="*/ 34 w 36"/>
                    <a:gd name="T9" fmla="*/ 14 h 126"/>
                    <a:gd name="T10" fmla="*/ 27 w 36"/>
                    <a:gd name="T11" fmla="*/ 35 h 126"/>
                    <a:gd name="T12" fmla="*/ 21 w 36"/>
                    <a:gd name="T13" fmla="*/ 40 h 126"/>
                    <a:gd name="T14" fmla="*/ 14 w 36"/>
                    <a:gd name="T15" fmla="*/ 46 h 126"/>
                    <a:gd name="T16" fmla="*/ 14 w 36"/>
                    <a:gd name="T17" fmla="*/ 82 h 126"/>
                    <a:gd name="T18" fmla="*/ 21 w 36"/>
                    <a:gd name="T19" fmla="*/ 89 h 126"/>
                    <a:gd name="T20" fmla="*/ 27 w 36"/>
                    <a:gd name="T21" fmla="*/ 93 h 126"/>
                    <a:gd name="T22" fmla="*/ 34 w 36"/>
                    <a:gd name="T23" fmla="*/ 116 h 126"/>
                    <a:gd name="T24" fmla="*/ 32 w 36"/>
                    <a:gd name="T25" fmla="*/ 121 h 126"/>
                    <a:gd name="T26" fmla="*/ 21 w 36"/>
                    <a:gd name="T27" fmla="*/ 125 h 126"/>
                    <a:gd name="T28" fmla="*/ 5 w 36"/>
                    <a:gd name="T29" fmla="*/ 112 h 126"/>
                    <a:gd name="T30" fmla="*/ 1 w 36"/>
                    <a:gd name="T31" fmla="*/ 77 h 126"/>
                    <a:gd name="T32" fmla="*/ 0 w 36"/>
                    <a:gd name="T33" fmla="*/ 62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126">
                      <a:moveTo>
                        <a:pt x="0" y="62"/>
                      </a:moveTo>
                      <a:cubicBezTo>
                        <a:pt x="1" y="47"/>
                        <a:pt x="2" y="32"/>
                        <a:pt x="5" y="17"/>
                      </a:cubicBezTo>
                      <a:cubicBezTo>
                        <a:pt x="6" y="5"/>
                        <a:pt x="16" y="0"/>
                        <a:pt x="28" y="5"/>
                      </a:cubicBezTo>
                      <a:cubicBezTo>
                        <a:pt x="28" y="5"/>
                        <a:pt x="29" y="6"/>
                        <a:pt x="30" y="6"/>
                      </a:cubicBezTo>
                      <a:cubicBezTo>
                        <a:pt x="35" y="7"/>
                        <a:pt x="36" y="10"/>
                        <a:pt x="34" y="14"/>
                      </a:cubicBezTo>
                      <a:cubicBezTo>
                        <a:pt x="31" y="21"/>
                        <a:pt x="29" y="28"/>
                        <a:pt x="27" y="35"/>
                      </a:cubicBezTo>
                      <a:cubicBezTo>
                        <a:pt x="26" y="38"/>
                        <a:pt x="25" y="40"/>
                        <a:pt x="21" y="40"/>
                      </a:cubicBezTo>
                      <a:cubicBezTo>
                        <a:pt x="16" y="39"/>
                        <a:pt x="14" y="41"/>
                        <a:pt x="14" y="46"/>
                      </a:cubicBezTo>
                      <a:cubicBezTo>
                        <a:pt x="14" y="58"/>
                        <a:pt x="14" y="70"/>
                        <a:pt x="14" y="82"/>
                      </a:cubicBezTo>
                      <a:cubicBezTo>
                        <a:pt x="14" y="87"/>
                        <a:pt x="16" y="89"/>
                        <a:pt x="21" y="89"/>
                      </a:cubicBezTo>
                      <a:cubicBezTo>
                        <a:pt x="24" y="88"/>
                        <a:pt x="26" y="90"/>
                        <a:pt x="27" y="93"/>
                      </a:cubicBezTo>
                      <a:cubicBezTo>
                        <a:pt x="29" y="101"/>
                        <a:pt x="32" y="108"/>
                        <a:pt x="34" y="116"/>
                      </a:cubicBezTo>
                      <a:cubicBezTo>
                        <a:pt x="35" y="119"/>
                        <a:pt x="35" y="120"/>
                        <a:pt x="32" y="121"/>
                      </a:cubicBezTo>
                      <a:cubicBezTo>
                        <a:pt x="28" y="123"/>
                        <a:pt x="25" y="125"/>
                        <a:pt x="21" y="125"/>
                      </a:cubicBezTo>
                      <a:cubicBezTo>
                        <a:pt x="13" y="126"/>
                        <a:pt x="6" y="120"/>
                        <a:pt x="5" y="112"/>
                      </a:cubicBezTo>
                      <a:cubicBezTo>
                        <a:pt x="3" y="101"/>
                        <a:pt x="2" y="89"/>
                        <a:pt x="1" y="77"/>
                      </a:cubicBezTo>
                      <a:cubicBezTo>
                        <a:pt x="1" y="72"/>
                        <a:pt x="0" y="62"/>
                        <a:pt x="0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Freeform 28"/>
                <p:cNvSpPr>
                  <a:spLocks noEditPoints="1"/>
                </p:cNvSpPr>
                <p:nvPr/>
              </p:nvSpPr>
              <p:spPr bwMode="auto">
                <a:xfrm>
                  <a:off x="-1484313" y="2706688"/>
                  <a:ext cx="396875" cy="366713"/>
                </a:xfrm>
                <a:custGeom>
                  <a:avLst/>
                  <a:gdLst>
                    <a:gd name="T0" fmla="*/ 98 w 106"/>
                    <a:gd name="T1" fmla="*/ 0 h 98"/>
                    <a:gd name="T2" fmla="*/ 18 w 106"/>
                    <a:gd name="T3" fmla="*/ 4 h 98"/>
                    <a:gd name="T4" fmla="*/ 4 w 106"/>
                    <a:gd name="T5" fmla="*/ 28 h 98"/>
                    <a:gd name="T6" fmla="*/ 0 w 106"/>
                    <a:gd name="T7" fmla="*/ 68 h 98"/>
                    <a:gd name="T8" fmla="*/ 19 w 106"/>
                    <a:gd name="T9" fmla="*/ 94 h 98"/>
                    <a:gd name="T10" fmla="*/ 98 w 106"/>
                    <a:gd name="T11" fmla="*/ 98 h 98"/>
                    <a:gd name="T12" fmla="*/ 106 w 106"/>
                    <a:gd name="T13" fmla="*/ 8 h 98"/>
                    <a:gd name="T14" fmla="*/ 40 w 106"/>
                    <a:gd name="T15" fmla="*/ 70 h 98"/>
                    <a:gd name="T16" fmla="*/ 52 w 106"/>
                    <a:gd name="T17" fmla="*/ 70 h 98"/>
                    <a:gd name="T18" fmla="*/ 46 w 106"/>
                    <a:gd name="T19" fmla="*/ 59 h 98"/>
                    <a:gd name="T20" fmla="*/ 46 w 106"/>
                    <a:gd name="T21" fmla="*/ 48 h 98"/>
                    <a:gd name="T22" fmla="*/ 46 w 106"/>
                    <a:gd name="T23" fmla="*/ 59 h 98"/>
                    <a:gd name="T24" fmla="*/ 40 w 106"/>
                    <a:gd name="T25" fmla="*/ 38 h 98"/>
                    <a:gd name="T26" fmla="*/ 52 w 106"/>
                    <a:gd name="T27" fmla="*/ 38 h 98"/>
                    <a:gd name="T28" fmla="*/ 63 w 106"/>
                    <a:gd name="T29" fmla="*/ 75 h 98"/>
                    <a:gd name="T30" fmla="*/ 63 w 106"/>
                    <a:gd name="T31" fmla="*/ 64 h 98"/>
                    <a:gd name="T32" fmla="*/ 63 w 106"/>
                    <a:gd name="T33" fmla="*/ 75 h 98"/>
                    <a:gd name="T34" fmla="*/ 57 w 106"/>
                    <a:gd name="T35" fmla="*/ 54 h 98"/>
                    <a:gd name="T36" fmla="*/ 69 w 106"/>
                    <a:gd name="T37" fmla="*/ 54 h 98"/>
                    <a:gd name="T38" fmla="*/ 63 w 106"/>
                    <a:gd name="T39" fmla="*/ 44 h 98"/>
                    <a:gd name="T40" fmla="*/ 63 w 106"/>
                    <a:gd name="T41" fmla="*/ 32 h 98"/>
                    <a:gd name="T42" fmla="*/ 63 w 106"/>
                    <a:gd name="T43" fmla="*/ 44 h 98"/>
                    <a:gd name="T44" fmla="*/ 75 w 106"/>
                    <a:gd name="T45" fmla="*/ 70 h 98"/>
                    <a:gd name="T46" fmla="*/ 86 w 106"/>
                    <a:gd name="T47" fmla="*/ 70 h 98"/>
                    <a:gd name="T48" fmla="*/ 80 w 106"/>
                    <a:gd name="T49" fmla="*/ 59 h 98"/>
                    <a:gd name="T50" fmla="*/ 80 w 106"/>
                    <a:gd name="T51" fmla="*/ 48 h 98"/>
                    <a:gd name="T52" fmla="*/ 80 w 106"/>
                    <a:gd name="T53" fmla="*/ 59 h 98"/>
                    <a:gd name="T54" fmla="*/ 75 w 106"/>
                    <a:gd name="T55" fmla="*/ 38 h 98"/>
                    <a:gd name="T56" fmla="*/ 86 w 106"/>
                    <a:gd name="T57" fmla="*/ 38 h 98"/>
                    <a:gd name="T58" fmla="*/ 83 w 106"/>
                    <a:gd name="T59" fmla="*/ 24 h 98"/>
                    <a:gd name="T60" fmla="*/ 42 w 106"/>
                    <a:gd name="T61" fmla="*/ 24 h 98"/>
                    <a:gd name="T62" fmla="*/ 49 w 106"/>
                    <a:gd name="T63" fmla="*/ 8 h 98"/>
                    <a:gd name="T64" fmla="*/ 93 w 106"/>
                    <a:gd name="T65" fmla="*/ 1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6" h="98">
                      <a:moveTo>
                        <a:pt x="106" y="8"/>
                      </a:moveTo>
                      <a:cubicBezTo>
                        <a:pt x="106" y="2"/>
                        <a:pt x="104" y="0"/>
                        <a:pt x="98" y="0"/>
                      </a:cubicBezTo>
                      <a:cubicBezTo>
                        <a:pt x="73" y="0"/>
                        <a:pt x="48" y="0"/>
                        <a:pt x="23" y="0"/>
                      </a:cubicBezTo>
                      <a:cubicBezTo>
                        <a:pt x="20" y="0"/>
                        <a:pt x="19" y="1"/>
                        <a:pt x="18" y="4"/>
                      </a:cubicBezTo>
                      <a:cubicBezTo>
                        <a:pt x="17" y="10"/>
                        <a:pt x="15" y="16"/>
                        <a:pt x="13" y="22"/>
                      </a:cubicBezTo>
                      <a:cubicBezTo>
                        <a:pt x="11" y="26"/>
                        <a:pt x="9" y="28"/>
                        <a:pt x="4" y="28"/>
                      </a:cubicBezTo>
                      <a:cubicBezTo>
                        <a:pt x="3" y="28"/>
                        <a:pt x="2" y="28"/>
                        <a:pt x="0" y="28"/>
                      </a:cubicBezTo>
                      <a:cubicBezTo>
                        <a:pt x="0" y="41"/>
                        <a:pt x="0" y="55"/>
                        <a:pt x="0" y="68"/>
                      </a:cubicBezTo>
                      <a:cubicBezTo>
                        <a:pt x="10" y="68"/>
                        <a:pt x="11" y="69"/>
                        <a:pt x="14" y="77"/>
                      </a:cubicBezTo>
                      <a:cubicBezTo>
                        <a:pt x="16" y="83"/>
                        <a:pt x="17" y="89"/>
                        <a:pt x="19" y="94"/>
                      </a:cubicBezTo>
                      <a:cubicBezTo>
                        <a:pt x="20" y="97"/>
                        <a:pt x="21" y="98"/>
                        <a:pt x="24" y="98"/>
                      </a:cubicBezTo>
                      <a:cubicBezTo>
                        <a:pt x="49" y="98"/>
                        <a:pt x="73" y="98"/>
                        <a:pt x="98" y="98"/>
                      </a:cubicBezTo>
                      <a:cubicBezTo>
                        <a:pt x="104" y="98"/>
                        <a:pt x="106" y="96"/>
                        <a:pt x="106" y="90"/>
                      </a:cubicBezTo>
                      <a:cubicBezTo>
                        <a:pt x="106" y="63"/>
                        <a:pt x="106" y="35"/>
                        <a:pt x="106" y="8"/>
                      </a:cubicBezTo>
                      <a:close/>
                      <a:moveTo>
                        <a:pt x="46" y="75"/>
                      </a:moveTo>
                      <a:cubicBezTo>
                        <a:pt x="43" y="75"/>
                        <a:pt x="40" y="73"/>
                        <a:pt x="40" y="70"/>
                      </a:cubicBezTo>
                      <a:cubicBezTo>
                        <a:pt x="40" y="67"/>
                        <a:pt x="43" y="64"/>
                        <a:pt x="46" y="64"/>
                      </a:cubicBezTo>
                      <a:cubicBezTo>
                        <a:pt x="49" y="64"/>
                        <a:pt x="52" y="67"/>
                        <a:pt x="52" y="70"/>
                      </a:cubicBezTo>
                      <a:cubicBezTo>
                        <a:pt x="52" y="73"/>
                        <a:pt x="49" y="75"/>
                        <a:pt x="46" y="75"/>
                      </a:cubicBezTo>
                      <a:close/>
                      <a:moveTo>
                        <a:pt x="46" y="59"/>
                      </a:moveTo>
                      <a:cubicBezTo>
                        <a:pt x="43" y="59"/>
                        <a:pt x="40" y="57"/>
                        <a:pt x="40" y="54"/>
                      </a:cubicBezTo>
                      <a:cubicBezTo>
                        <a:pt x="40" y="51"/>
                        <a:pt x="43" y="48"/>
                        <a:pt x="46" y="48"/>
                      </a:cubicBezTo>
                      <a:cubicBezTo>
                        <a:pt x="49" y="48"/>
                        <a:pt x="52" y="51"/>
                        <a:pt x="52" y="54"/>
                      </a:cubicBezTo>
                      <a:cubicBezTo>
                        <a:pt x="52" y="57"/>
                        <a:pt x="49" y="59"/>
                        <a:pt x="46" y="59"/>
                      </a:cubicBezTo>
                      <a:close/>
                      <a:moveTo>
                        <a:pt x="46" y="44"/>
                      </a:moveTo>
                      <a:cubicBezTo>
                        <a:pt x="43" y="44"/>
                        <a:pt x="40" y="41"/>
                        <a:pt x="40" y="38"/>
                      </a:cubicBezTo>
                      <a:cubicBezTo>
                        <a:pt x="40" y="35"/>
                        <a:pt x="43" y="32"/>
                        <a:pt x="46" y="32"/>
                      </a:cubicBezTo>
                      <a:cubicBezTo>
                        <a:pt x="49" y="32"/>
                        <a:pt x="52" y="35"/>
                        <a:pt x="52" y="38"/>
                      </a:cubicBezTo>
                      <a:cubicBezTo>
                        <a:pt x="52" y="41"/>
                        <a:pt x="49" y="44"/>
                        <a:pt x="46" y="44"/>
                      </a:cubicBezTo>
                      <a:close/>
                      <a:moveTo>
                        <a:pt x="63" y="75"/>
                      </a:moveTo>
                      <a:cubicBezTo>
                        <a:pt x="60" y="75"/>
                        <a:pt x="57" y="73"/>
                        <a:pt x="57" y="70"/>
                      </a:cubicBezTo>
                      <a:cubicBezTo>
                        <a:pt x="57" y="67"/>
                        <a:pt x="60" y="64"/>
                        <a:pt x="63" y="64"/>
                      </a:cubicBezTo>
                      <a:cubicBezTo>
                        <a:pt x="66" y="64"/>
                        <a:pt x="69" y="67"/>
                        <a:pt x="69" y="70"/>
                      </a:cubicBezTo>
                      <a:cubicBezTo>
                        <a:pt x="69" y="73"/>
                        <a:pt x="66" y="75"/>
                        <a:pt x="63" y="75"/>
                      </a:cubicBezTo>
                      <a:close/>
                      <a:moveTo>
                        <a:pt x="63" y="59"/>
                      </a:moveTo>
                      <a:cubicBezTo>
                        <a:pt x="60" y="59"/>
                        <a:pt x="57" y="57"/>
                        <a:pt x="57" y="54"/>
                      </a:cubicBezTo>
                      <a:cubicBezTo>
                        <a:pt x="57" y="51"/>
                        <a:pt x="60" y="48"/>
                        <a:pt x="63" y="48"/>
                      </a:cubicBezTo>
                      <a:cubicBezTo>
                        <a:pt x="66" y="48"/>
                        <a:pt x="69" y="51"/>
                        <a:pt x="69" y="54"/>
                      </a:cubicBezTo>
                      <a:cubicBezTo>
                        <a:pt x="69" y="57"/>
                        <a:pt x="66" y="59"/>
                        <a:pt x="63" y="59"/>
                      </a:cubicBezTo>
                      <a:close/>
                      <a:moveTo>
                        <a:pt x="63" y="44"/>
                      </a:moveTo>
                      <a:cubicBezTo>
                        <a:pt x="60" y="44"/>
                        <a:pt x="57" y="41"/>
                        <a:pt x="57" y="38"/>
                      </a:cubicBezTo>
                      <a:cubicBezTo>
                        <a:pt x="57" y="35"/>
                        <a:pt x="60" y="32"/>
                        <a:pt x="63" y="32"/>
                      </a:cubicBezTo>
                      <a:cubicBezTo>
                        <a:pt x="66" y="32"/>
                        <a:pt x="69" y="35"/>
                        <a:pt x="69" y="38"/>
                      </a:cubicBezTo>
                      <a:cubicBezTo>
                        <a:pt x="69" y="41"/>
                        <a:pt x="66" y="44"/>
                        <a:pt x="63" y="44"/>
                      </a:cubicBezTo>
                      <a:close/>
                      <a:moveTo>
                        <a:pt x="80" y="75"/>
                      </a:moveTo>
                      <a:cubicBezTo>
                        <a:pt x="77" y="75"/>
                        <a:pt x="75" y="73"/>
                        <a:pt x="75" y="70"/>
                      </a:cubicBezTo>
                      <a:cubicBezTo>
                        <a:pt x="75" y="67"/>
                        <a:pt x="77" y="64"/>
                        <a:pt x="80" y="64"/>
                      </a:cubicBezTo>
                      <a:cubicBezTo>
                        <a:pt x="83" y="64"/>
                        <a:pt x="86" y="67"/>
                        <a:pt x="86" y="70"/>
                      </a:cubicBezTo>
                      <a:cubicBezTo>
                        <a:pt x="86" y="73"/>
                        <a:pt x="83" y="75"/>
                        <a:pt x="80" y="75"/>
                      </a:cubicBezTo>
                      <a:close/>
                      <a:moveTo>
                        <a:pt x="80" y="59"/>
                      </a:moveTo>
                      <a:cubicBezTo>
                        <a:pt x="77" y="59"/>
                        <a:pt x="75" y="57"/>
                        <a:pt x="75" y="54"/>
                      </a:cubicBezTo>
                      <a:cubicBezTo>
                        <a:pt x="75" y="51"/>
                        <a:pt x="77" y="48"/>
                        <a:pt x="80" y="48"/>
                      </a:cubicBezTo>
                      <a:cubicBezTo>
                        <a:pt x="83" y="48"/>
                        <a:pt x="86" y="51"/>
                        <a:pt x="86" y="54"/>
                      </a:cubicBezTo>
                      <a:cubicBezTo>
                        <a:pt x="86" y="57"/>
                        <a:pt x="83" y="59"/>
                        <a:pt x="80" y="59"/>
                      </a:cubicBezTo>
                      <a:close/>
                      <a:moveTo>
                        <a:pt x="80" y="44"/>
                      </a:moveTo>
                      <a:cubicBezTo>
                        <a:pt x="77" y="44"/>
                        <a:pt x="75" y="41"/>
                        <a:pt x="75" y="38"/>
                      </a:cubicBezTo>
                      <a:cubicBezTo>
                        <a:pt x="75" y="35"/>
                        <a:pt x="77" y="32"/>
                        <a:pt x="80" y="32"/>
                      </a:cubicBezTo>
                      <a:cubicBezTo>
                        <a:pt x="83" y="32"/>
                        <a:pt x="86" y="35"/>
                        <a:pt x="86" y="38"/>
                      </a:cubicBezTo>
                      <a:cubicBezTo>
                        <a:pt x="86" y="41"/>
                        <a:pt x="83" y="44"/>
                        <a:pt x="80" y="44"/>
                      </a:cubicBezTo>
                      <a:close/>
                      <a:moveTo>
                        <a:pt x="83" y="24"/>
                      </a:moveTo>
                      <a:cubicBezTo>
                        <a:pt x="77" y="24"/>
                        <a:pt x="71" y="24"/>
                        <a:pt x="65" y="24"/>
                      </a:cubicBezTo>
                      <a:cubicBezTo>
                        <a:pt x="58" y="24"/>
                        <a:pt x="50" y="24"/>
                        <a:pt x="42" y="24"/>
                      </a:cubicBezTo>
                      <a:cubicBezTo>
                        <a:pt x="39" y="24"/>
                        <a:pt x="38" y="23"/>
                        <a:pt x="38" y="20"/>
                      </a:cubicBezTo>
                      <a:cubicBezTo>
                        <a:pt x="39" y="6"/>
                        <a:pt x="36" y="9"/>
                        <a:pt x="49" y="8"/>
                      </a:cubicBezTo>
                      <a:cubicBezTo>
                        <a:pt x="62" y="8"/>
                        <a:pt x="75" y="8"/>
                        <a:pt x="88" y="8"/>
                      </a:cubicBezTo>
                      <a:cubicBezTo>
                        <a:pt x="92" y="8"/>
                        <a:pt x="93" y="9"/>
                        <a:pt x="93" y="13"/>
                      </a:cubicBezTo>
                      <a:cubicBezTo>
                        <a:pt x="93" y="26"/>
                        <a:pt x="94" y="24"/>
                        <a:pt x="8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84" name="Group 122"/>
              <p:cNvGrpSpPr/>
              <p:nvPr/>
            </p:nvGrpSpPr>
            <p:grpSpPr>
              <a:xfrm>
                <a:off x="6270827" y="2365445"/>
                <a:ext cx="495862" cy="393066"/>
                <a:chOff x="4053191" y="2942045"/>
                <a:chExt cx="1058217" cy="682204"/>
              </a:xfrm>
              <a:grpFill/>
            </p:grpSpPr>
            <p:grpSp>
              <p:nvGrpSpPr>
                <p:cNvPr id="97" name="Group 135"/>
                <p:cNvGrpSpPr/>
                <p:nvPr/>
              </p:nvGrpSpPr>
              <p:grpSpPr>
                <a:xfrm>
                  <a:off x="4053191" y="2942045"/>
                  <a:ext cx="1058217" cy="682204"/>
                  <a:chOff x="2991950" y="3519826"/>
                  <a:chExt cx="720404" cy="464425"/>
                </a:xfrm>
                <a:grpFill/>
              </p:grpSpPr>
              <p:sp>
                <p:nvSpPr>
                  <p:cNvPr id="108" name="Freeform 75"/>
                  <p:cNvSpPr>
                    <a:spLocks/>
                  </p:cNvSpPr>
                  <p:nvPr/>
                </p:nvSpPr>
                <p:spPr bwMode="auto">
                  <a:xfrm>
                    <a:off x="2991950" y="3853967"/>
                    <a:ext cx="720404" cy="130284"/>
                  </a:xfrm>
                  <a:custGeom>
                    <a:avLst/>
                    <a:gdLst/>
                    <a:ahLst/>
                    <a:cxnLst>
                      <a:cxn ang="0">
                        <a:pos x="0" y="85"/>
                      </a:cxn>
                      <a:cxn ang="0">
                        <a:pos x="54" y="0"/>
                      </a:cxn>
                      <a:cxn ang="0">
                        <a:pos x="418" y="0"/>
                      </a:cxn>
                      <a:cxn ang="0">
                        <a:pos x="470" y="85"/>
                      </a:cxn>
                      <a:cxn ang="0">
                        <a:pos x="0" y="85"/>
                      </a:cxn>
                    </a:cxnLst>
                    <a:rect l="0" t="0" r="r" b="b"/>
                    <a:pathLst>
                      <a:path w="470" h="85">
                        <a:moveTo>
                          <a:pt x="0" y="85"/>
                        </a:moveTo>
                        <a:lnTo>
                          <a:pt x="54" y="0"/>
                        </a:lnTo>
                        <a:lnTo>
                          <a:pt x="418" y="0"/>
                        </a:lnTo>
                        <a:lnTo>
                          <a:pt x="470" y="85"/>
                        </a:lnTo>
                        <a:lnTo>
                          <a:pt x="0" y="8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9" name="Freeform 76"/>
                  <p:cNvSpPr>
                    <a:spLocks noEditPoints="1"/>
                  </p:cNvSpPr>
                  <p:nvPr/>
                </p:nvSpPr>
                <p:spPr bwMode="auto">
                  <a:xfrm>
                    <a:off x="3079319" y="3519826"/>
                    <a:ext cx="550267" cy="318815"/>
                  </a:xfrm>
                  <a:custGeom>
                    <a:avLst/>
                    <a:gdLst/>
                    <a:ahLst/>
                    <a:cxnLst>
                      <a:cxn ang="0">
                        <a:pos x="142" y="0"/>
                      </a:cxn>
                      <a:cxn ang="0">
                        <a:pos x="10" y="0"/>
                      </a:cxn>
                      <a:cxn ang="0">
                        <a:pos x="0" y="10"/>
                      </a:cxn>
                      <a:cxn ang="0">
                        <a:pos x="0" y="88"/>
                      </a:cxn>
                      <a:cxn ang="0">
                        <a:pos x="152" y="88"/>
                      </a:cxn>
                      <a:cxn ang="0">
                        <a:pos x="152" y="10"/>
                      </a:cxn>
                      <a:cxn ang="0">
                        <a:pos x="142" y="0"/>
                      </a:cxn>
                      <a:cxn ang="0">
                        <a:pos x="144" y="73"/>
                      </a:cxn>
                      <a:cxn ang="0">
                        <a:pos x="136" y="80"/>
                      </a:cxn>
                      <a:cxn ang="0">
                        <a:pos x="15" y="80"/>
                      </a:cxn>
                      <a:cxn ang="0">
                        <a:pos x="8" y="73"/>
                      </a:cxn>
                      <a:cxn ang="0">
                        <a:pos x="8" y="16"/>
                      </a:cxn>
                      <a:cxn ang="0">
                        <a:pos x="15" y="8"/>
                      </a:cxn>
                      <a:cxn ang="0">
                        <a:pos x="136" y="8"/>
                      </a:cxn>
                      <a:cxn ang="0">
                        <a:pos x="144" y="16"/>
                      </a:cxn>
                      <a:cxn ang="0">
                        <a:pos x="144" y="73"/>
                      </a:cxn>
                    </a:cxnLst>
                    <a:rect l="0" t="0" r="r" b="b"/>
                    <a:pathLst>
                      <a:path w="152" h="88">
                        <a:moveTo>
                          <a:pt x="14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152" y="88"/>
                          <a:pt x="152" y="88"/>
                          <a:pt x="152" y="88"/>
                        </a:cubicBezTo>
                        <a:cubicBezTo>
                          <a:pt x="152" y="10"/>
                          <a:pt x="152" y="10"/>
                          <a:pt x="152" y="10"/>
                        </a:cubicBezTo>
                        <a:cubicBezTo>
                          <a:pt x="152" y="5"/>
                          <a:pt x="147" y="0"/>
                          <a:pt x="142" y="0"/>
                        </a:cubicBezTo>
                        <a:close/>
                        <a:moveTo>
                          <a:pt x="144" y="73"/>
                        </a:moveTo>
                        <a:cubicBezTo>
                          <a:pt x="144" y="77"/>
                          <a:pt x="140" y="80"/>
                          <a:pt x="136" y="80"/>
                        </a:cubicBezTo>
                        <a:cubicBezTo>
                          <a:pt x="15" y="80"/>
                          <a:pt x="15" y="80"/>
                          <a:pt x="15" y="80"/>
                        </a:cubicBezTo>
                        <a:cubicBezTo>
                          <a:pt x="11" y="80"/>
                          <a:pt x="8" y="77"/>
                          <a:pt x="8" y="73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8" y="12"/>
                          <a:pt x="11" y="8"/>
                          <a:pt x="15" y="8"/>
                        </a:cubicBezTo>
                        <a:cubicBezTo>
                          <a:pt x="136" y="8"/>
                          <a:pt x="136" y="8"/>
                          <a:pt x="136" y="8"/>
                        </a:cubicBezTo>
                        <a:cubicBezTo>
                          <a:pt x="140" y="8"/>
                          <a:pt x="144" y="12"/>
                          <a:pt x="144" y="16"/>
                        </a:cubicBezTo>
                        <a:lnTo>
                          <a:pt x="144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136"/>
                <p:cNvGrpSpPr/>
                <p:nvPr/>
              </p:nvGrpSpPr>
              <p:grpSpPr>
                <a:xfrm>
                  <a:off x="4262511" y="3055845"/>
                  <a:ext cx="623457" cy="252116"/>
                  <a:chOff x="4262511" y="3055845"/>
                  <a:chExt cx="623457" cy="252116"/>
                </a:xfrm>
                <a:grpFill/>
              </p:grpSpPr>
              <p:grpSp>
                <p:nvGrpSpPr>
                  <p:cNvPr id="99" name="Group 137"/>
                  <p:cNvGrpSpPr/>
                  <p:nvPr/>
                </p:nvGrpSpPr>
                <p:grpSpPr>
                  <a:xfrm>
                    <a:off x="4438652" y="3055845"/>
                    <a:ext cx="266695" cy="252116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106" name="Oval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107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100" name="Group 138"/>
                  <p:cNvGrpSpPr/>
                  <p:nvPr/>
                </p:nvGrpSpPr>
                <p:grpSpPr>
                  <a:xfrm>
                    <a:off x="4703812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104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105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101" name="Group 139"/>
                  <p:cNvGrpSpPr/>
                  <p:nvPr/>
                </p:nvGrpSpPr>
                <p:grpSpPr>
                  <a:xfrm>
                    <a:off x="4262511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102" name="Oval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103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CiscoSansTT Light"/>
                        <a:ea typeface=""/>
                        <a:cs typeface=""/>
                      </a:endParaRPr>
                    </a:p>
                  </p:txBody>
                </p:sp>
              </p:grpSp>
            </p:grpSp>
          </p:grpSp>
          <p:sp>
            <p:nvSpPr>
              <p:cNvPr id="85" name="Freeform 16"/>
              <p:cNvSpPr>
                <a:spLocks noEditPoints="1"/>
              </p:cNvSpPr>
              <p:nvPr/>
            </p:nvSpPr>
            <p:spPr bwMode="auto">
              <a:xfrm>
                <a:off x="6766692" y="2117451"/>
                <a:ext cx="345489" cy="316467"/>
              </a:xfrm>
              <a:custGeom>
                <a:avLst/>
                <a:gdLst>
                  <a:gd name="T0" fmla="*/ 28 w 657"/>
                  <a:gd name="T1" fmla="*/ 72 h 555"/>
                  <a:gd name="T2" fmla="*/ 0 w 657"/>
                  <a:gd name="T3" fmla="*/ 439 h 555"/>
                  <a:gd name="T4" fmla="*/ 172 w 657"/>
                  <a:gd name="T5" fmla="*/ 466 h 555"/>
                  <a:gd name="T6" fmla="*/ 200 w 657"/>
                  <a:gd name="T7" fmla="*/ 100 h 555"/>
                  <a:gd name="T8" fmla="*/ 100 w 657"/>
                  <a:gd name="T9" fmla="*/ 89 h 555"/>
                  <a:gd name="T10" fmla="*/ 100 w 657"/>
                  <a:gd name="T11" fmla="*/ 96 h 555"/>
                  <a:gd name="T12" fmla="*/ 100 w 657"/>
                  <a:gd name="T13" fmla="*/ 89 h 555"/>
                  <a:gd name="T14" fmla="*/ 116 w 657"/>
                  <a:gd name="T15" fmla="*/ 106 h 555"/>
                  <a:gd name="T16" fmla="*/ 116 w 657"/>
                  <a:gd name="T17" fmla="*/ 113 h 555"/>
                  <a:gd name="T18" fmla="*/ 81 w 657"/>
                  <a:gd name="T19" fmla="*/ 109 h 555"/>
                  <a:gd name="T20" fmla="*/ 100 w 657"/>
                  <a:gd name="T21" fmla="*/ 450 h 555"/>
                  <a:gd name="T22" fmla="*/ 100 w 657"/>
                  <a:gd name="T23" fmla="*/ 425 h 555"/>
                  <a:gd name="T24" fmla="*/ 100 w 657"/>
                  <a:gd name="T25" fmla="*/ 450 h 555"/>
                  <a:gd name="T26" fmla="*/ 13 w 657"/>
                  <a:gd name="T27" fmla="*/ 409 h 555"/>
                  <a:gd name="T28" fmla="*/ 186 w 657"/>
                  <a:gd name="T29" fmla="*/ 131 h 555"/>
                  <a:gd name="T30" fmla="*/ 571 w 657"/>
                  <a:gd name="T31" fmla="*/ 356 h 555"/>
                  <a:gd name="T32" fmla="*/ 551 w 657"/>
                  <a:gd name="T33" fmla="*/ 0 h 555"/>
                  <a:gd name="T34" fmla="*/ 222 w 657"/>
                  <a:gd name="T35" fmla="*/ 20 h 555"/>
                  <a:gd name="T36" fmla="*/ 241 w 657"/>
                  <a:gd name="T37" fmla="*/ 467 h 555"/>
                  <a:gd name="T38" fmla="*/ 488 w 657"/>
                  <a:gd name="T39" fmla="*/ 460 h 555"/>
                  <a:gd name="T40" fmla="*/ 260 w 657"/>
                  <a:gd name="T41" fmla="*/ 433 h 555"/>
                  <a:gd name="T42" fmla="*/ 255 w 657"/>
                  <a:gd name="T43" fmla="*/ 38 h 555"/>
                  <a:gd name="T44" fmla="*/ 533 w 657"/>
                  <a:gd name="T45" fmla="*/ 34 h 555"/>
                  <a:gd name="T46" fmla="*/ 537 w 657"/>
                  <a:gd name="T47" fmla="*/ 331 h 555"/>
                  <a:gd name="T48" fmla="*/ 546 w 657"/>
                  <a:gd name="T49" fmla="*/ 360 h 555"/>
                  <a:gd name="T50" fmla="*/ 603 w 657"/>
                  <a:gd name="T51" fmla="*/ 308 h 555"/>
                  <a:gd name="T52" fmla="*/ 582 w 657"/>
                  <a:gd name="T53" fmla="*/ 285 h 555"/>
                  <a:gd name="T54" fmla="*/ 626 w 657"/>
                  <a:gd name="T55" fmla="*/ 275 h 555"/>
                  <a:gd name="T56" fmla="*/ 651 w 657"/>
                  <a:gd name="T57" fmla="*/ 340 h 555"/>
                  <a:gd name="T58" fmla="*/ 655 w 657"/>
                  <a:gd name="T59" fmla="*/ 373 h 555"/>
                  <a:gd name="T60" fmla="*/ 624 w 657"/>
                  <a:gd name="T61" fmla="*/ 455 h 555"/>
                  <a:gd name="T62" fmla="*/ 612 w 657"/>
                  <a:gd name="T63" fmla="*/ 548 h 555"/>
                  <a:gd name="T64" fmla="*/ 517 w 657"/>
                  <a:gd name="T65" fmla="*/ 555 h 555"/>
                  <a:gd name="T66" fmla="*/ 507 w 657"/>
                  <a:gd name="T67" fmla="*/ 487 h 555"/>
                  <a:gd name="T68" fmla="*/ 478 w 657"/>
                  <a:gd name="T69" fmla="*/ 375 h 555"/>
                  <a:gd name="T70" fmla="*/ 495 w 657"/>
                  <a:gd name="T71" fmla="*/ 282 h 555"/>
                  <a:gd name="T72" fmla="*/ 535 w 657"/>
                  <a:gd name="T73" fmla="*/ 361 h 555"/>
                  <a:gd name="T74" fmla="*/ 583 w 657"/>
                  <a:gd name="T75" fmla="*/ 360 h 555"/>
                  <a:gd name="T76" fmla="*/ 597 w 657"/>
                  <a:gd name="T77" fmla="*/ 331 h 555"/>
                  <a:gd name="T78" fmla="*/ 399 w 657"/>
                  <a:gd name="T79" fmla="*/ 278 h 555"/>
                  <a:gd name="T80" fmla="*/ 399 w 657"/>
                  <a:gd name="T81" fmla="*/ 321 h 555"/>
                  <a:gd name="T82" fmla="*/ 399 w 657"/>
                  <a:gd name="T83" fmla="*/ 278 h 555"/>
                  <a:gd name="T84" fmla="*/ 455 w 657"/>
                  <a:gd name="T85" fmla="*/ 243 h 555"/>
                  <a:gd name="T86" fmla="*/ 442 w 657"/>
                  <a:gd name="T87" fmla="*/ 275 h 555"/>
                  <a:gd name="T88" fmla="*/ 399 w 657"/>
                  <a:gd name="T89" fmla="*/ 250 h 555"/>
                  <a:gd name="T90" fmla="*/ 356 w 657"/>
                  <a:gd name="T91" fmla="*/ 275 h 555"/>
                  <a:gd name="T92" fmla="*/ 343 w 657"/>
                  <a:gd name="T93" fmla="*/ 243 h 555"/>
                  <a:gd name="T94" fmla="*/ 476 w 657"/>
                  <a:gd name="T95" fmla="*/ 225 h 555"/>
                  <a:gd name="T96" fmla="*/ 494 w 657"/>
                  <a:gd name="T97" fmla="*/ 200 h 555"/>
                  <a:gd name="T98" fmla="*/ 304 w 657"/>
                  <a:gd name="T99" fmla="*/ 200 h 555"/>
                  <a:gd name="T100" fmla="*/ 321 w 657"/>
                  <a:gd name="T101" fmla="*/ 225 h 555"/>
                  <a:gd name="T102" fmla="*/ 399 w 657"/>
                  <a:gd name="T103" fmla="*/ 192 h 555"/>
                  <a:gd name="T104" fmla="*/ 476 w 657"/>
                  <a:gd name="T105" fmla="*/ 22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7" h="555">
                    <a:moveTo>
                      <a:pt x="172" y="72"/>
                    </a:moveTo>
                    <a:cubicBezTo>
                      <a:pt x="28" y="72"/>
                      <a:pt x="28" y="72"/>
                      <a:pt x="28" y="72"/>
                    </a:cubicBezTo>
                    <a:cubicBezTo>
                      <a:pt x="13" y="72"/>
                      <a:pt x="0" y="85"/>
                      <a:pt x="0" y="100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454"/>
                      <a:pt x="13" y="466"/>
                      <a:pt x="28" y="466"/>
                    </a:cubicBezTo>
                    <a:cubicBezTo>
                      <a:pt x="172" y="466"/>
                      <a:pt x="172" y="466"/>
                      <a:pt x="172" y="466"/>
                    </a:cubicBezTo>
                    <a:cubicBezTo>
                      <a:pt x="188" y="466"/>
                      <a:pt x="200" y="454"/>
                      <a:pt x="200" y="439"/>
                    </a:cubicBezTo>
                    <a:cubicBezTo>
                      <a:pt x="200" y="100"/>
                      <a:pt x="200" y="100"/>
                      <a:pt x="200" y="100"/>
                    </a:cubicBezTo>
                    <a:cubicBezTo>
                      <a:pt x="200" y="85"/>
                      <a:pt x="188" y="72"/>
                      <a:pt x="172" y="72"/>
                    </a:cubicBezTo>
                    <a:close/>
                    <a:moveTo>
                      <a:pt x="100" y="89"/>
                    </a:moveTo>
                    <a:cubicBezTo>
                      <a:pt x="102" y="89"/>
                      <a:pt x="104" y="90"/>
                      <a:pt x="104" y="92"/>
                    </a:cubicBezTo>
                    <a:cubicBezTo>
                      <a:pt x="104" y="94"/>
                      <a:pt x="102" y="96"/>
                      <a:pt x="100" y="96"/>
                    </a:cubicBezTo>
                    <a:cubicBezTo>
                      <a:pt x="98" y="96"/>
                      <a:pt x="96" y="94"/>
                      <a:pt x="96" y="92"/>
                    </a:cubicBezTo>
                    <a:cubicBezTo>
                      <a:pt x="96" y="90"/>
                      <a:pt x="98" y="89"/>
                      <a:pt x="100" y="89"/>
                    </a:cubicBezTo>
                    <a:close/>
                    <a:moveTo>
                      <a:pt x="84" y="106"/>
                    </a:move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8" y="106"/>
                      <a:pt x="119" y="107"/>
                      <a:pt x="119" y="109"/>
                    </a:cubicBezTo>
                    <a:cubicBezTo>
                      <a:pt x="119" y="111"/>
                      <a:pt x="118" y="113"/>
                      <a:pt x="116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2" y="113"/>
                      <a:pt x="81" y="111"/>
                      <a:pt x="81" y="109"/>
                    </a:cubicBezTo>
                    <a:cubicBezTo>
                      <a:pt x="81" y="107"/>
                      <a:pt x="82" y="106"/>
                      <a:pt x="84" y="106"/>
                    </a:cubicBezTo>
                    <a:close/>
                    <a:moveTo>
                      <a:pt x="100" y="450"/>
                    </a:moveTo>
                    <a:cubicBezTo>
                      <a:pt x="93" y="450"/>
                      <a:pt x="88" y="444"/>
                      <a:pt x="88" y="438"/>
                    </a:cubicBezTo>
                    <a:cubicBezTo>
                      <a:pt x="88" y="431"/>
                      <a:pt x="93" y="425"/>
                      <a:pt x="100" y="425"/>
                    </a:cubicBezTo>
                    <a:cubicBezTo>
                      <a:pt x="107" y="425"/>
                      <a:pt x="113" y="431"/>
                      <a:pt x="113" y="438"/>
                    </a:cubicBezTo>
                    <a:cubicBezTo>
                      <a:pt x="113" y="444"/>
                      <a:pt x="107" y="450"/>
                      <a:pt x="100" y="450"/>
                    </a:cubicBezTo>
                    <a:close/>
                    <a:moveTo>
                      <a:pt x="186" y="409"/>
                    </a:moveTo>
                    <a:cubicBezTo>
                      <a:pt x="13" y="409"/>
                      <a:pt x="13" y="409"/>
                      <a:pt x="13" y="409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lnTo>
                      <a:pt x="186" y="409"/>
                    </a:lnTo>
                    <a:close/>
                    <a:moveTo>
                      <a:pt x="571" y="356"/>
                    </a:moveTo>
                    <a:cubicBezTo>
                      <a:pt x="571" y="20"/>
                      <a:pt x="571" y="20"/>
                      <a:pt x="571" y="20"/>
                    </a:cubicBezTo>
                    <a:cubicBezTo>
                      <a:pt x="571" y="9"/>
                      <a:pt x="562" y="0"/>
                      <a:pt x="551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31" y="0"/>
                      <a:pt x="222" y="9"/>
                      <a:pt x="222" y="20"/>
                    </a:cubicBezTo>
                    <a:cubicBezTo>
                      <a:pt x="222" y="447"/>
                      <a:pt x="222" y="447"/>
                      <a:pt x="222" y="447"/>
                    </a:cubicBezTo>
                    <a:cubicBezTo>
                      <a:pt x="222" y="458"/>
                      <a:pt x="231" y="467"/>
                      <a:pt x="241" y="467"/>
                    </a:cubicBezTo>
                    <a:cubicBezTo>
                      <a:pt x="488" y="467"/>
                      <a:pt x="488" y="467"/>
                      <a:pt x="488" y="467"/>
                    </a:cubicBezTo>
                    <a:cubicBezTo>
                      <a:pt x="488" y="460"/>
                      <a:pt x="488" y="460"/>
                      <a:pt x="488" y="460"/>
                    </a:cubicBezTo>
                    <a:cubicBezTo>
                      <a:pt x="478" y="433"/>
                      <a:pt x="478" y="433"/>
                      <a:pt x="478" y="433"/>
                    </a:cubicBezTo>
                    <a:cubicBezTo>
                      <a:pt x="260" y="433"/>
                      <a:pt x="260" y="433"/>
                      <a:pt x="260" y="433"/>
                    </a:cubicBezTo>
                    <a:cubicBezTo>
                      <a:pt x="257" y="433"/>
                      <a:pt x="255" y="431"/>
                      <a:pt x="255" y="428"/>
                    </a:cubicBezTo>
                    <a:cubicBezTo>
                      <a:pt x="255" y="38"/>
                      <a:pt x="255" y="38"/>
                      <a:pt x="255" y="38"/>
                    </a:cubicBezTo>
                    <a:cubicBezTo>
                      <a:pt x="255" y="36"/>
                      <a:pt x="257" y="34"/>
                      <a:pt x="260" y="34"/>
                    </a:cubicBezTo>
                    <a:cubicBezTo>
                      <a:pt x="533" y="34"/>
                      <a:pt x="533" y="34"/>
                      <a:pt x="533" y="34"/>
                    </a:cubicBezTo>
                    <a:cubicBezTo>
                      <a:pt x="535" y="34"/>
                      <a:pt x="537" y="36"/>
                      <a:pt x="537" y="38"/>
                    </a:cubicBezTo>
                    <a:cubicBezTo>
                      <a:pt x="537" y="331"/>
                      <a:pt x="537" y="331"/>
                      <a:pt x="537" y="331"/>
                    </a:cubicBezTo>
                    <a:cubicBezTo>
                      <a:pt x="539" y="340"/>
                      <a:pt x="542" y="349"/>
                      <a:pt x="545" y="357"/>
                    </a:cubicBezTo>
                    <a:cubicBezTo>
                      <a:pt x="545" y="358"/>
                      <a:pt x="545" y="359"/>
                      <a:pt x="546" y="360"/>
                    </a:cubicBezTo>
                    <a:cubicBezTo>
                      <a:pt x="552" y="360"/>
                      <a:pt x="564" y="359"/>
                      <a:pt x="571" y="356"/>
                    </a:cubicBezTo>
                    <a:close/>
                    <a:moveTo>
                      <a:pt x="603" y="308"/>
                    </a:moveTo>
                    <a:cubicBezTo>
                      <a:pt x="604" y="306"/>
                      <a:pt x="604" y="305"/>
                      <a:pt x="602" y="304"/>
                    </a:cubicBezTo>
                    <a:cubicBezTo>
                      <a:pt x="598" y="302"/>
                      <a:pt x="587" y="293"/>
                      <a:pt x="582" y="285"/>
                    </a:cubicBezTo>
                    <a:cubicBezTo>
                      <a:pt x="582" y="237"/>
                      <a:pt x="582" y="237"/>
                      <a:pt x="582" y="237"/>
                    </a:cubicBezTo>
                    <a:cubicBezTo>
                      <a:pt x="597" y="248"/>
                      <a:pt x="611" y="263"/>
                      <a:pt x="626" y="275"/>
                    </a:cubicBezTo>
                    <a:cubicBezTo>
                      <a:pt x="634" y="282"/>
                      <a:pt x="636" y="287"/>
                      <a:pt x="639" y="293"/>
                    </a:cubicBezTo>
                    <a:cubicBezTo>
                      <a:pt x="643" y="308"/>
                      <a:pt x="648" y="324"/>
                      <a:pt x="651" y="340"/>
                    </a:cubicBezTo>
                    <a:cubicBezTo>
                      <a:pt x="652" y="343"/>
                      <a:pt x="653" y="346"/>
                      <a:pt x="654" y="349"/>
                    </a:cubicBezTo>
                    <a:cubicBezTo>
                      <a:pt x="656" y="358"/>
                      <a:pt x="657" y="363"/>
                      <a:pt x="655" y="373"/>
                    </a:cubicBezTo>
                    <a:cubicBezTo>
                      <a:pt x="654" y="379"/>
                      <a:pt x="651" y="384"/>
                      <a:pt x="649" y="390"/>
                    </a:cubicBezTo>
                    <a:cubicBezTo>
                      <a:pt x="624" y="455"/>
                      <a:pt x="624" y="455"/>
                      <a:pt x="624" y="455"/>
                    </a:cubicBezTo>
                    <a:cubicBezTo>
                      <a:pt x="616" y="476"/>
                      <a:pt x="612" y="488"/>
                      <a:pt x="612" y="511"/>
                    </a:cubicBezTo>
                    <a:cubicBezTo>
                      <a:pt x="612" y="548"/>
                      <a:pt x="612" y="548"/>
                      <a:pt x="612" y="548"/>
                    </a:cubicBezTo>
                    <a:cubicBezTo>
                      <a:pt x="612" y="552"/>
                      <a:pt x="613" y="554"/>
                      <a:pt x="608" y="555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512" y="555"/>
                      <a:pt x="512" y="553"/>
                      <a:pt x="512" y="548"/>
                    </a:cubicBezTo>
                    <a:cubicBezTo>
                      <a:pt x="512" y="525"/>
                      <a:pt x="511" y="502"/>
                      <a:pt x="507" y="487"/>
                    </a:cubicBezTo>
                    <a:cubicBezTo>
                      <a:pt x="500" y="463"/>
                      <a:pt x="491" y="438"/>
                      <a:pt x="483" y="415"/>
                    </a:cubicBezTo>
                    <a:cubicBezTo>
                      <a:pt x="479" y="404"/>
                      <a:pt x="479" y="388"/>
                      <a:pt x="478" y="375"/>
                    </a:cubicBezTo>
                    <a:cubicBezTo>
                      <a:pt x="476" y="329"/>
                      <a:pt x="476" y="329"/>
                      <a:pt x="476" y="329"/>
                    </a:cubicBezTo>
                    <a:cubicBezTo>
                      <a:pt x="475" y="311"/>
                      <a:pt x="470" y="284"/>
                      <a:pt x="495" y="282"/>
                    </a:cubicBezTo>
                    <a:cubicBezTo>
                      <a:pt x="518" y="281"/>
                      <a:pt x="522" y="303"/>
                      <a:pt x="523" y="319"/>
                    </a:cubicBezTo>
                    <a:cubicBezTo>
                      <a:pt x="527" y="332"/>
                      <a:pt x="530" y="348"/>
                      <a:pt x="535" y="361"/>
                    </a:cubicBezTo>
                    <a:cubicBezTo>
                      <a:pt x="536" y="366"/>
                      <a:pt x="538" y="370"/>
                      <a:pt x="543" y="370"/>
                    </a:cubicBezTo>
                    <a:cubicBezTo>
                      <a:pt x="554" y="371"/>
                      <a:pt x="575" y="369"/>
                      <a:pt x="583" y="360"/>
                    </a:cubicBezTo>
                    <a:cubicBezTo>
                      <a:pt x="588" y="354"/>
                      <a:pt x="591" y="347"/>
                      <a:pt x="594" y="341"/>
                    </a:cubicBezTo>
                    <a:cubicBezTo>
                      <a:pt x="596" y="337"/>
                      <a:pt x="597" y="336"/>
                      <a:pt x="597" y="331"/>
                    </a:cubicBezTo>
                    <a:cubicBezTo>
                      <a:pt x="598" y="325"/>
                      <a:pt x="599" y="314"/>
                      <a:pt x="603" y="308"/>
                    </a:cubicBezTo>
                    <a:close/>
                    <a:moveTo>
                      <a:pt x="399" y="278"/>
                    </a:moveTo>
                    <a:cubicBezTo>
                      <a:pt x="411" y="278"/>
                      <a:pt x="420" y="287"/>
                      <a:pt x="420" y="299"/>
                    </a:cubicBezTo>
                    <a:cubicBezTo>
                      <a:pt x="420" y="311"/>
                      <a:pt x="411" y="321"/>
                      <a:pt x="399" y="321"/>
                    </a:cubicBezTo>
                    <a:cubicBezTo>
                      <a:pt x="387" y="321"/>
                      <a:pt x="377" y="311"/>
                      <a:pt x="377" y="299"/>
                    </a:cubicBezTo>
                    <a:cubicBezTo>
                      <a:pt x="377" y="287"/>
                      <a:pt x="387" y="278"/>
                      <a:pt x="399" y="278"/>
                    </a:cubicBezTo>
                    <a:close/>
                    <a:moveTo>
                      <a:pt x="399" y="220"/>
                    </a:moveTo>
                    <a:cubicBezTo>
                      <a:pt x="421" y="220"/>
                      <a:pt x="441" y="229"/>
                      <a:pt x="455" y="243"/>
                    </a:cubicBezTo>
                    <a:cubicBezTo>
                      <a:pt x="457" y="245"/>
                      <a:pt x="459" y="247"/>
                      <a:pt x="460" y="249"/>
                    </a:cubicBezTo>
                    <a:cubicBezTo>
                      <a:pt x="442" y="275"/>
                      <a:pt x="442" y="275"/>
                      <a:pt x="442" y="275"/>
                    </a:cubicBezTo>
                    <a:cubicBezTo>
                      <a:pt x="439" y="271"/>
                      <a:pt x="437" y="268"/>
                      <a:pt x="434" y="265"/>
                    </a:cubicBezTo>
                    <a:cubicBezTo>
                      <a:pt x="425" y="256"/>
                      <a:pt x="412" y="250"/>
                      <a:pt x="399" y="250"/>
                    </a:cubicBezTo>
                    <a:cubicBezTo>
                      <a:pt x="385" y="250"/>
                      <a:pt x="373" y="256"/>
                      <a:pt x="364" y="265"/>
                    </a:cubicBezTo>
                    <a:cubicBezTo>
                      <a:pt x="361" y="268"/>
                      <a:pt x="358" y="271"/>
                      <a:pt x="356" y="275"/>
                    </a:cubicBezTo>
                    <a:cubicBezTo>
                      <a:pt x="338" y="249"/>
                      <a:pt x="338" y="249"/>
                      <a:pt x="338" y="249"/>
                    </a:cubicBezTo>
                    <a:cubicBezTo>
                      <a:pt x="339" y="247"/>
                      <a:pt x="341" y="245"/>
                      <a:pt x="343" y="243"/>
                    </a:cubicBezTo>
                    <a:cubicBezTo>
                      <a:pt x="357" y="229"/>
                      <a:pt x="377" y="220"/>
                      <a:pt x="399" y="220"/>
                    </a:cubicBezTo>
                    <a:close/>
                    <a:moveTo>
                      <a:pt x="476" y="225"/>
                    </a:moveTo>
                    <a:cubicBezTo>
                      <a:pt x="483" y="216"/>
                      <a:pt x="483" y="216"/>
                      <a:pt x="483" y="216"/>
                    </a:cubicBezTo>
                    <a:cubicBezTo>
                      <a:pt x="494" y="200"/>
                      <a:pt x="494" y="200"/>
                      <a:pt x="494" y="200"/>
                    </a:cubicBezTo>
                    <a:cubicBezTo>
                      <a:pt x="469" y="176"/>
                      <a:pt x="436" y="162"/>
                      <a:pt x="399" y="162"/>
                    </a:cubicBezTo>
                    <a:cubicBezTo>
                      <a:pt x="362" y="162"/>
                      <a:pt x="328" y="176"/>
                      <a:pt x="304" y="200"/>
                    </a:cubicBezTo>
                    <a:cubicBezTo>
                      <a:pt x="315" y="216"/>
                      <a:pt x="315" y="216"/>
                      <a:pt x="315" y="216"/>
                    </a:cubicBezTo>
                    <a:cubicBezTo>
                      <a:pt x="321" y="225"/>
                      <a:pt x="321" y="225"/>
                      <a:pt x="321" y="225"/>
                    </a:cubicBezTo>
                    <a:cubicBezTo>
                      <a:pt x="322" y="225"/>
                      <a:pt x="322" y="224"/>
                      <a:pt x="323" y="223"/>
                    </a:cubicBezTo>
                    <a:cubicBezTo>
                      <a:pt x="342" y="204"/>
                      <a:pt x="369" y="192"/>
                      <a:pt x="399" y="192"/>
                    </a:cubicBezTo>
                    <a:cubicBezTo>
                      <a:pt x="428" y="192"/>
                      <a:pt x="455" y="204"/>
                      <a:pt x="475" y="223"/>
                    </a:cubicBezTo>
                    <a:cubicBezTo>
                      <a:pt x="475" y="224"/>
                      <a:pt x="476" y="225"/>
                      <a:pt x="476" y="2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2" tIns="45707" rIns="91412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iscoSansTT Light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6" name="Group 124"/>
              <p:cNvGrpSpPr/>
              <p:nvPr/>
            </p:nvGrpSpPr>
            <p:grpSpPr>
              <a:xfrm>
                <a:off x="6330963" y="1793586"/>
                <a:ext cx="371131" cy="433735"/>
                <a:chOff x="-1002500" y="2584299"/>
                <a:chExt cx="657479" cy="676383"/>
              </a:xfrm>
              <a:grpFill/>
            </p:grpSpPr>
            <p:sp>
              <p:nvSpPr>
                <p:cNvPr id="87" name="Freeform 766"/>
                <p:cNvSpPr>
                  <a:spLocks/>
                </p:cNvSpPr>
                <p:nvPr/>
              </p:nvSpPr>
              <p:spPr bwMode="auto">
                <a:xfrm>
                  <a:off x="-838948" y="3178905"/>
                  <a:ext cx="327102" cy="81777"/>
                </a:xfrm>
                <a:custGeom>
                  <a:avLst/>
                  <a:gdLst>
                    <a:gd name="T0" fmla="*/ 0 w 64"/>
                    <a:gd name="T1" fmla="*/ 9 h 16"/>
                    <a:gd name="T2" fmla="*/ 0 w 64"/>
                    <a:gd name="T3" fmla="*/ 16 h 16"/>
                    <a:gd name="T4" fmla="*/ 64 w 64"/>
                    <a:gd name="T5" fmla="*/ 16 h 16"/>
                    <a:gd name="T6" fmla="*/ 64 w 64"/>
                    <a:gd name="T7" fmla="*/ 9 h 16"/>
                    <a:gd name="T8" fmla="*/ 32 w 64"/>
                    <a:gd name="T9" fmla="*/ 0 h 16"/>
                    <a:gd name="T10" fmla="*/ 0 w 64"/>
                    <a:gd name="T1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16">
                      <a:moveTo>
                        <a:pt x="0" y="9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9"/>
                        <a:pt x="64" y="9"/>
                        <a:pt x="64" y="9"/>
                      </a:cubicBezTo>
                      <a:cubicBezTo>
                        <a:pt x="55" y="3"/>
                        <a:pt x="44" y="0"/>
                        <a:pt x="32" y="0"/>
                      </a:cubicBezTo>
                      <a:cubicBezTo>
                        <a:pt x="20" y="0"/>
                        <a:pt x="9" y="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8" name="Freeform 767"/>
                <p:cNvSpPr>
                  <a:spLocks noEditPoints="1"/>
                </p:cNvSpPr>
                <p:nvPr/>
              </p:nvSpPr>
              <p:spPr bwMode="auto">
                <a:xfrm>
                  <a:off x="-1002500" y="2584299"/>
                  <a:ext cx="657479" cy="536450"/>
                </a:xfrm>
                <a:custGeom>
                  <a:avLst/>
                  <a:gdLst>
                    <a:gd name="T0" fmla="*/ 120 w 128"/>
                    <a:gd name="T1" fmla="*/ 0 h 104"/>
                    <a:gd name="T2" fmla="*/ 8 w 128"/>
                    <a:gd name="T3" fmla="*/ 0 h 104"/>
                    <a:gd name="T4" fmla="*/ 0 w 128"/>
                    <a:gd name="T5" fmla="*/ 8 h 104"/>
                    <a:gd name="T6" fmla="*/ 0 w 128"/>
                    <a:gd name="T7" fmla="*/ 96 h 104"/>
                    <a:gd name="T8" fmla="*/ 8 w 128"/>
                    <a:gd name="T9" fmla="*/ 104 h 104"/>
                    <a:gd name="T10" fmla="*/ 120 w 128"/>
                    <a:gd name="T11" fmla="*/ 104 h 104"/>
                    <a:gd name="T12" fmla="*/ 128 w 128"/>
                    <a:gd name="T13" fmla="*/ 96 h 104"/>
                    <a:gd name="T14" fmla="*/ 128 w 128"/>
                    <a:gd name="T15" fmla="*/ 8 h 104"/>
                    <a:gd name="T16" fmla="*/ 120 w 128"/>
                    <a:gd name="T17" fmla="*/ 0 h 104"/>
                    <a:gd name="T18" fmla="*/ 116 w 128"/>
                    <a:gd name="T19" fmla="*/ 92 h 104"/>
                    <a:gd name="T20" fmla="*/ 12 w 128"/>
                    <a:gd name="T21" fmla="*/ 92 h 104"/>
                    <a:gd name="T22" fmla="*/ 12 w 128"/>
                    <a:gd name="T23" fmla="*/ 12 h 104"/>
                    <a:gd name="T24" fmla="*/ 116 w 128"/>
                    <a:gd name="T25" fmla="*/ 12 h 104"/>
                    <a:gd name="T26" fmla="*/ 116 w 128"/>
                    <a:gd name="T27" fmla="*/ 9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8" h="104">
                      <a:moveTo>
                        <a:pt x="12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0"/>
                        <a:pt x="4" y="104"/>
                        <a:pt x="8" y="104"/>
                      </a:cubicBezTo>
                      <a:cubicBezTo>
                        <a:pt x="120" y="104"/>
                        <a:pt x="120" y="104"/>
                        <a:pt x="120" y="104"/>
                      </a:cubicBezTo>
                      <a:cubicBezTo>
                        <a:pt x="124" y="104"/>
                        <a:pt x="128" y="100"/>
                        <a:pt x="128" y="96"/>
                      </a:cubicBezTo>
                      <a:cubicBezTo>
                        <a:pt x="128" y="8"/>
                        <a:pt x="128" y="8"/>
                        <a:pt x="128" y="8"/>
                      </a:cubicBezTo>
                      <a:cubicBezTo>
                        <a:pt x="128" y="4"/>
                        <a:pt x="124" y="0"/>
                        <a:pt x="120" y="0"/>
                      </a:cubicBezTo>
                      <a:close/>
                      <a:moveTo>
                        <a:pt x="116" y="92"/>
                      </a:move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lnTo>
                        <a:pt x="116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89" name="Group 127"/>
                <p:cNvGrpSpPr/>
                <p:nvPr/>
              </p:nvGrpSpPr>
              <p:grpSpPr>
                <a:xfrm>
                  <a:off x="-912609" y="2691840"/>
                  <a:ext cx="472339" cy="278727"/>
                  <a:chOff x="1189879" y="1473199"/>
                  <a:chExt cx="1339961" cy="790709"/>
                </a:xfrm>
                <a:grpFill/>
              </p:grpSpPr>
              <p:grpSp>
                <p:nvGrpSpPr>
                  <p:cNvPr id="90" name="Group 128"/>
                  <p:cNvGrpSpPr/>
                  <p:nvPr/>
                </p:nvGrpSpPr>
                <p:grpSpPr>
                  <a:xfrm>
                    <a:off x="1566614" y="1473199"/>
                    <a:ext cx="963226" cy="790709"/>
                    <a:chOff x="1439609" y="4338771"/>
                    <a:chExt cx="319088" cy="261938"/>
                  </a:xfrm>
                  <a:grpFill/>
                </p:grpSpPr>
                <p:sp>
                  <p:nvSpPr>
                    <p:cNvPr id="93" name="Freeform 1076"/>
                    <p:cNvSpPr>
                      <a:spLocks/>
                    </p:cNvSpPr>
                    <p:nvPr/>
                  </p:nvSpPr>
                  <p:spPr bwMode="auto">
                    <a:xfrm>
                      <a:off x="1487234" y="4338771"/>
                      <a:ext cx="104775" cy="133350"/>
                    </a:xfrm>
                    <a:custGeom>
                      <a:avLst/>
                      <a:gdLst>
                        <a:gd name="T0" fmla="*/ 5 w 42"/>
                        <a:gd name="T1" fmla="*/ 41 h 53"/>
                        <a:gd name="T2" fmla="*/ 21 w 42"/>
                        <a:gd name="T3" fmla="*/ 53 h 53"/>
                        <a:gd name="T4" fmla="*/ 37 w 42"/>
                        <a:gd name="T5" fmla="*/ 41 h 53"/>
                        <a:gd name="T6" fmla="*/ 40 w 42"/>
                        <a:gd name="T7" fmla="*/ 29 h 53"/>
                        <a:gd name="T8" fmla="*/ 38 w 42"/>
                        <a:gd name="T9" fmla="*/ 11 h 53"/>
                        <a:gd name="T10" fmla="*/ 21 w 42"/>
                        <a:gd name="T11" fmla="*/ 0 h 53"/>
                        <a:gd name="T12" fmla="*/ 4 w 42"/>
                        <a:gd name="T13" fmla="*/ 11 h 53"/>
                        <a:gd name="T14" fmla="*/ 2 w 42"/>
                        <a:gd name="T15" fmla="*/ 29 h 53"/>
                        <a:gd name="T16" fmla="*/ 5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5" y="41"/>
                          </a:move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lnTo>
                            <a:pt x="5" y="4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iscoSansTT Light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94" name="Freeform 1077"/>
                    <p:cNvSpPr>
                      <a:spLocks/>
                    </p:cNvSpPr>
                    <p:nvPr/>
                  </p:nvSpPr>
                  <p:spPr bwMode="auto">
                    <a:xfrm>
                      <a:off x="1439609" y="4500696"/>
                      <a:ext cx="198438" cy="100013"/>
                    </a:xfrm>
                    <a:custGeom>
                      <a:avLst/>
                      <a:gdLst>
                        <a:gd name="T0" fmla="*/ 39 w 80"/>
                        <a:gd name="T1" fmla="*/ 0 h 40"/>
                        <a:gd name="T2" fmla="*/ 3 w 80"/>
                        <a:gd name="T3" fmla="*/ 8 h 40"/>
                        <a:gd name="T4" fmla="*/ 0 w 80"/>
                        <a:gd name="T5" fmla="*/ 40 h 40"/>
                        <a:gd name="T6" fmla="*/ 80 w 80"/>
                        <a:gd name="T7" fmla="*/ 40 h 40"/>
                        <a:gd name="T8" fmla="*/ 77 w 80"/>
                        <a:gd name="T9" fmla="*/ 9 h 40"/>
                        <a:gd name="T10" fmla="*/ 39 w 80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0" h="40">
                          <a:moveTo>
                            <a:pt x="39" y="0"/>
                          </a:moveTo>
                          <a:cubicBezTo>
                            <a:pt x="24" y="0"/>
                            <a:pt x="15" y="3"/>
                            <a:pt x="3" y="8"/>
                          </a:cubicBezTo>
                          <a:cubicBezTo>
                            <a:pt x="3" y="8"/>
                            <a:pt x="2" y="23"/>
                            <a:pt x="0" y="40"/>
                          </a:cubicBezTo>
                          <a:cubicBezTo>
                            <a:pt x="80" y="40"/>
                            <a:pt x="80" y="40"/>
                            <a:pt x="80" y="40"/>
                          </a:cubicBezTo>
                          <a:cubicBezTo>
                            <a:pt x="77" y="9"/>
                            <a:pt x="77" y="9"/>
                            <a:pt x="77" y="9"/>
                          </a:cubicBezTo>
                          <a:cubicBezTo>
                            <a:pt x="65" y="3"/>
                            <a:pt x="56" y="0"/>
                            <a:pt x="3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iscoSansTT Light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95" name="Freeform 1078"/>
                    <p:cNvSpPr>
                      <a:spLocks/>
                    </p:cNvSpPr>
                    <p:nvPr/>
                  </p:nvSpPr>
                  <p:spPr bwMode="auto">
                    <a:xfrm>
                      <a:off x="1636459" y="4338771"/>
                      <a:ext cx="104775" cy="133350"/>
                    </a:xfrm>
                    <a:custGeom>
                      <a:avLst/>
                      <a:gdLst>
                        <a:gd name="T0" fmla="*/ 37 w 42"/>
                        <a:gd name="T1" fmla="*/ 41 h 53"/>
                        <a:gd name="T2" fmla="*/ 40 w 42"/>
                        <a:gd name="T3" fmla="*/ 29 h 53"/>
                        <a:gd name="T4" fmla="*/ 38 w 42"/>
                        <a:gd name="T5" fmla="*/ 11 h 53"/>
                        <a:gd name="T6" fmla="*/ 21 w 42"/>
                        <a:gd name="T7" fmla="*/ 0 h 53"/>
                        <a:gd name="T8" fmla="*/ 4 w 42"/>
                        <a:gd name="T9" fmla="*/ 11 h 53"/>
                        <a:gd name="T10" fmla="*/ 2 w 42"/>
                        <a:gd name="T11" fmla="*/ 29 h 53"/>
                        <a:gd name="T12" fmla="*/ 5 w 42"/>
                        <a:gd name="T13" fmla="*/ 41 h 53"/>
                        <a:gd name="T14" fmla="*/ 21 w 42"/>
                        <a:gd name="T15" fmla="*/ 53 h 53"/>
                        <a:gd name="T16" fmla="*/ 37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37" y="41"/>
                          </a:move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cubicBezTo>
                            <a:pt x="5" y="41"/>
                            <a:pt x="5" y="41"/>
                            <a:pt x="5" y="41"/>
                          </a:cubicBez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iscoSansTT Light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96" name="Freeform 1079"/>
                    <p:cNvSpPr>
                      <a:spLocks/>
                    </p:cNvSpPr>
                    <p:nvPr/>
                  </p:nvSpPr>
                  <p:spPr bwMode="auto">
                    <a:xfrm>
                      <a:off x="1668209" y="4500696"/>
                      <a:ext cx="90488" cy="100013"/>
                    </a:xfrm>
                    <a:custGeom>
                      <a:avLst/>
                      <a:gdLst>
                        <a:gd name="T0" fmla="*/ 33 w 36"/>
                        <a:gd name="T1" fmla="*/ 9 h 40"/>
                        <a:gd name="T2" fmla="*/ 0 w 36"/>
                        <a:gd name="T3" fmla="*/ 0 h 40"/>
                        <a:gd name="T4" fmla="*/ 4 w 36"/>
                        <a:gd name="T5" fmla="*/ 40 h 40"/>
                        <a:gd name="T6" fmla="*/ 36 w 36"/>
                        <a:gd name="T7" fmla="*/ 40 h 40"/>
                        <a:gd name="T8" fmla="*/ 33 w 36"/>
                        <a:gd name="T9" fmla="*/ 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6" h="40">
                          <a:moveTo>
                            <a:pt x="33" y="9"/>
                          </a:moveTo>
                          <a:cubicBezTo>
                            <a:pt x="22" y="4"/>
                            <a:pt x="14" y="1"/>
                            <a:pt x="0" y="0"/>
                          </a:cubicBez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6" y="40"/>
                            <a:pt x="36" y="40"/>
                            <a:pt x="36" y="40"/>
                          </a:cubicBezTo>
                          <a:lnTo>
                            <a:pt x="33" y="9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iscoSansTT Light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91" name="Freeform 1078"/>
                  <p:cNvSpPr>
                    <a:spLocks/>
                  </p:cNvSpPr>
                  <p:nvPr/>
                </p:nvSpPr>
                <p:spPr bwMode="auto">
                  <a:xfrm>
                    <a:off x="1263369" y="1473199"/>
                    <a:ext cx="316283" cy="402542"/>
                  </a:xfrm>
                  <a:custGeom>
                    <a:avLst/>
                    <a:gdLst>
                      <a:gd name="T0" fmla="*/ 37 w 42"/>
                      <a:gd name="T1" fmla="*/ 41 h 53"/>
                      <a:gd name="T2" fmla="*/ 40 w 42"/>
                      <a:gd name="T3" fmla="*/ 29 h 53"/>
                      <a:gd name="T4" fmla="*/ 38 w 42"/>
                      <a:gd name="T5" fmla="*/ 11 h 53"/>
                      <a:gd name="T6" fmla="*/ 21 w 42"/>
                      <a:gd name="T7" fmla="*/ 0 h 53"/>
                      <a:gd name="T8" fmla="*/ 4 w 42"/>
                      <a:gd name="T9" fmla="*/ 11 h 53"/>
                      <a:gd name="T10" fmla="*/ 2 w 42"/>
                      <a:gd name="T11" fmla="*/ 29 h 53"/>
                      <a:gd name="T12" fmla="*/ 5 w 42"/>
                      <a:gd name="T13" fmla="*/ 41 h 53"/>
                      <a:gd name="T14" fmla="*/ 21 w 42"/>
                      <a:gd name="T15" fmla="*/ 53 h 53"/>
                      <a:gd name="T16" fmla="*/ 37 w 42"/>
                      <a:gd name="T17" fmla="*/ 4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2" h="53">
                        <a:moveTo>
                          <a:pt x="37" y="41"/>
                        </a:moveTo>
                        <a:cubicBezTo>
                          <a:pt x="40" y="29"/>
                          <a:pt x="40" y="29"/>
                          <a:pt x="40" y="29"/>
                        </a:cubicBezTo>
                        <a:cubicBezTo>
                          <a:pt x="42" y="23"/>
                          <a:pt x="41" y="16"/>
                          <a:pt x="38" y="11"/>
                        </a:cubicBezTo>
                        <a:cubicBezTo>
                          <a:pt x="35" y="4"/>
                          <a:pt x="28" y="0"/>
                          <a:pt x="21" y="0"/>
                        </a:cubicBezTo>
                        <a:cubicBezTo>
                          <a:pt x="14" y="0"/>
                          <a:pt x="7" y="4"/>
                          <a:pt x="4" y="11"/>
                        </a:cubicBezTo>
                        <a:cubicBezTo>
                          <a:pt x="1" y="16"/>
                          <a:pt x="0" y="23"/>
                          <a:pt x="2" y="29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7" y="48"/>
                          <a:pt x="14" y="53"/>
                          <a:pt x="21" y="53"/>
                        </a:cubicBezTo>
                        <a:cubicBezTo>
                          <a:pt x="28" y="53"/>
                          <a:pt x="35" y="48"/>
                          <a:pt x="37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2" name="Freeform 1079"/>
                  <p:cNvSpPr>
                    <a:spLocks/>
                  </p:cNvSpPr>
                  <p:nvPr/>
                </p:nvSpPr>
                <p:spPr bwMode="auto">
                  <a:xfrm flipH="1">
                    <a:off x="1189879" y="1962000"/>
                    <a:ext cx="273155" cy="301908"/>
                  </a:xfrm>
                  <a:custGeom>
                    <a:avLst/>
                    <a:gdLst>
                      <a:gd name="T0" fmla="*/ 33 w 36"/>
                      <a:gd name="T1" fmla="*/ 9 h 40"/>
                      <a:gd name="T2" fmla="*/ 0 w 36"/>
                      <a:gd name="T3" fmla="*/ 0 h 40"/>
                      <a:gd name="T4" fmla="*/ 4 w 36"/>
                      <a:gd name="T5" fmla="*/ 40 h 40"/>
                      <a:gd name="T6" fmla="*/ 36 w 36"/>
                      <a:gd name="T7" fmla="*/ 40 h 40"/>
                      <a:gd name="T8" fmla="*/ 33 w 36"/>
                      <a:gd name="T9" fmla="*/ 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6" h="40">
                        <a:moveTo>
                          <a:pt x="33" y="9"/>
                        </a:moveTo>
                        <a:cubicBezTo>
                          <a:pt x="22" y="4"/>
                          <a:pt x="14" y="1"/>
                          <a:pt x="0" y="0"/>
                        </a:cubicBezTo>
                        <a:cubicBezTo>
                          <a:pt x="4" y="40"/>
                          <a:pt x="4" y="40"/>
                          <a:pt x="4" y="40"/>
                        </a:cubicBezTo>
                        <a:cubicBezTo>
                          <a:pt x="36" y="40"/>
                          <a:pt x="36" y="40"/>
                          <a:pt x="36" y="40"/>
                        </a:cubicBezTo>
                        <a:lnTo>
                          <a:pt x="33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60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68C83995-4613-644C-993B-4BBDB3C7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44" y="4213845"/>
            <a:ext cx="1078635" cy="10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AFE2F9C-5C89-464A-8D73-9B97E6C06E34}"/>
              </a:ext>
            </a:extLst>
          </p:cNvPr>
          <p:cNvCxnSpPr>
            <a:cxnSpLocks/>
          </p:cNvCxnSpPr>
          <p:nvPr/>
        </p:nvCxnSpPr>
        <p:spPr>
          <a:xfrm flipH="1">
            <a:off x="2609316" y="2476063"/>
            <a:ext cx="1828739" cy="2111999"/>
          </a:xfrm>
          <a:prstGeom prst="line">
            <a:avLst/>
          </a:prstGeom>
          <a:ln w="28575">
            <a:solidFill>
              <a:srgbClr val="282828"/>
            </a:solidFill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pic>
        <p:nvPicPr>
          <p:cNvPr id="65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64656EC2-A817-5345-9F23-FDD5EE5E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67" y="1880139"/>
            <a:ext cx="1078635" cy="10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4DADD419-A361-994F-8CF3-59E4AE571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43" y="4343695"/>
            <a:ext cx="707544" cy="7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D884D81-C6B0-E24C-A06D-6EE6CCE416FD}"/>
              </a:ext>
            </a:extLst>
          </p:cNvPr>
          <p:cNvGrpSpPr/>
          <p:nvPr/>
        </p:nvGrpSpPr>
        <p:grpSpPr>
          <a:xfrm>
            <a:off x="3832392" y="2919895"/>
            <a:ext cx="1594024" cy="1536740"/>
            <a:chOff x="2874294" y="2189921"/>
            <a:chExt cx="1195518" cy="1152555"/>
          </a:xfrm>
        </p:grpSpPr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33683EAC-F8E9-2F46-97D3-421646581ACB}"/>
                </a:ext>
              </a:extLst>
            </p:cNvPr>
            <p:cNvSpPr/>
            <p:nvPr/>
          </p:nvSpPr>
          <p:spPr>
            <a:xfrm flipH="1">
              <a:off x="3023896" y="2429852"/>
              <a:ext cx="896315" cy="912624"/>
            </a:xfrm>
            <a:prstGeom prst="circularArrow">
              <a:avLst/>
            </a:prstGeom>
            <a:solidFill>
              <a:srgbClr val="6EBE4A"/>
            </a:solidFill>
            <a:ln>
              <a:noFill/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155863-D886-F94B-8247-B522A157144A}"/>
                </a:ext>
              </a:extLst>
            </p:cNvPr>
            <p:cNvSpPr txBox="1"/>
            <p:nvPr/>
          </p:nvSpPr>
          <p:spPr>
            <a:xfrm>
              <a:off x="2874294" y="2189921"/>
              <a:ext cx="11955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>
                  <a:ln>
                    <a:noFill/>
                  </a:ln>
                  <a:solidFill>
                    <a:srgbClr val="101820"/>
                  </a:solidFill>
                  <a:effectLst/>
                  <a:uLnTx/>
                  <a:uFillTx/>
                  <a:latin typeface="CiscoSansTT Light"/>
                  <a:ea typeface="ＭＳ Ｐゴシック" charset="0"/>
                  <a:cs typeface="+mn-cs"/>
                </a:rPr>
                <a:t>Redistribute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590548E-9B50-544A-B3B9-EE8B1CDC4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580" y="4122541"/>
            <a:ext cx="594453" cy="814320"/>
          </a:xfrm>
          <a:prstGeom prst="rect">
            <a:avLst/>
          </a:prstGeom>
        </p:spPr>
      </p:pic>
      <p:pic>
        <p:nvPicPr>
          <p:cNvPr id="131" name="Picture 1028">
            <a:extLst>
              <a:ext uri="{FF2B5EF4-FFF2-40B4-BE49-F238E27FC236}">
                <a16:creationId xmlns:a16="http://schemas.microsoft.com/office/drawing/2014/main" id="{370FB6B7-6930-A64C-9F58-534DDD109672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406" y="4167760"/>
            <a:ext cx="317413" cy="11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E006B38-5FD4-F04F-A9EF-48241D3062BC}"/>
              </a:ext>
            </a:extLst>
          </p:cNvPr>
          <p:cNvGrpSpPr/>
          <p:nvPr/>
        </p:nvGrpSpPr>
        <p:grpSpPr>
          <a:xfrm>
            <a:off x="3800991" y="4787704"/>
            <a:ext cx="1594024" cy="1504499"/>
            <a:chOff x="2859793" y="2042555"/>
            <a:chExt cx="1195518" cy="1128374"/>
          </a:xfrm>
        </p:grpSpPr>
        <p:sp>
          <p:nvSpPr>
            <p:cNvPr id="133" name="Circular Arrow 132">
              <a:extLst>
                <a:ext uri="{FF2B5EF4-FFF2-40B4-BE49-F238E27FC236}">
                  <a16:creationId xmlns:a16="http://schemas.microsoft.com/office/drawing/2014/main" id="{ACD6ABE5-FC27-B740-83F3-CA15356D5924}"/>
                </a:ext>
              </a:extLst>
            </p:cNvPr>
            <p:cNvSpPr/>
            <p:nvPr/>
          </p:nvSpPr>
          <p:spPr>
            <a:xfrm flipV="1">
              <a:off x="3018628" y="2042555"/>
              <a:ext cx="937063" cy="885375"/>
            </a:xfrm>
            <a:prstGeom prst="circularArrow">
              <a:avLst/>
            </a:prstGeom>
            <a:solidFill>
              <a:srgbClr val="6EBE4A"/>
            </a:solidFill>
            <a:ln>
              <a:noFill/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CiscoSansTT" panose="020B0503020201020303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1975627-577B-1347-9B11-E43FB56447E4}"/>
                </a:ext>
              </a:extLst>
            </p:cNvPr>
            <p:cNvSpPr txBox="1"/>
            <p:nvPr/>
          </p:nvSpPr>
          <p:spPr>
            <a:xfrm>
              <a:off x="2859793" y="2886187"/>
              <a:ext cx="11955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>
                  <a:ln>
                    <a:noFill/>
                  </a:ln>
                  <a:solidFill>
                    <a:srgbClr val="101820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  <a:cs typeface="CiscoSansTT" panose="020B0503020201020303" pitchFamily="34" charset="0"/>
                </a:rPr>
                <a:t>Advertise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83083D-FB32-7347-88C0-B243731F7662}"/>
              </a:ext>
            </a:extLst>
          </p:cNvPr>
          <p:cNvSpPr/>
          <p:nvPr/>
        </p:nvSpPr>
        <p:spPr>
          <a:xfrm>
            <a:off x="3971406" y="6262081"/>
            <a:ext cx="490441" cy="25160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30" name="Picture 1028">
            <a:extLst>
              <a:ext uri="{FF2B5EF4-FFF2-40B4-BE49-F238E27FC236}">
                <a16:creationId xmlns:a16="http://schemas.microsoft.com/office/drawing/2014/main" id="{515F5649-9CA0-F840-B087-22ED2CC84B4B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7794" y="1298967"/>
            <a:ext cx="317413" cy="11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84639F4-37A9-C943-8B13-3A2D6FE6D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3723" y="1899077"/>
            <a:ext cx="1303867" cy="812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F5523-7BF2-1E42-A728-68581260CA9E}"/>
              </a:ext>
            </a:extLst>
          </p:cNvPr>
          <p:cNvCxnSpPr>
            <a:cxnSpLocks/>
          </p:cNvCxnSpPr>
          <p:nvPr/>
        </p:nvCxnSpPr>
        <p:spPr>
          <a:xfrm>
            <a:off x="4589845" y="678062"/>
            <a:ext cx="0" cy="6179939"/>
          </a:xfrm>
          <a:prstGeom prst="line">
            <a:avLst/>
          </a:prstGeom>
          <a:ln w="38100">
            <a:solidFill>
              <a:srgbClr val="282828"/>
            </a:solidFill>
            <a:prstDash val="dash"/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CF8ED13-F284-8048-BF71-DB760C8E9603}"/>
              </a:ext>
            </a:extLst>
          </p:cNvPr>
          <p:cNvSpPr txBox="1"/>
          <p:nvPr/>
        </p:nvSpPr>
        <p:spPr>
          <a:xfrm>
            <a:off x="2970987" y="678062"/>
            <a:ext cx="128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+mn-cs"/>
              </a:rPr>
              <a:t>Private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75E4637-BAE7-C94F-B99A-294E384E206B}"/>
              </a:ext>
            </a:extLst>
          </p:cNvPr>
          <p:cNvSpPr txBox="1"/>
          <p:nvPr/>
        </p:nvSpPr>
        <p:spPr>
          <a:xfrm>
            <a:off x="5011652" y="685949"/>
            <a:ext cx="128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+mn-cs"/>
              </a:rPr>
              <a:t>Public</a:t>
            </a:r>
          </a:p>
        </p:txBody>
      </p:sp>
      <p:sp>
        <p:nvSpPr>
          <p:cNvPr id="135" name="Folded Corner 134">
            <a:extLst>
              <a:ext uri="{FF2B5EF4-FFF2-40B4-BE49-F238E27FC236}">
                <a16:creationId xmlns:a16="http://schemas.microsoft.com/office/drawing/2014/main" id="{9BC6FC72-BB9B-C648-982C-A1CC8939F643}"/>
              </a:ext>
            </a:extLst>
          </p:cNvPr>
          <p:cNvSpPr/>
          <p:nvPr/>
        </p:nvSpPr>
        <p:spPr>
          <a:xfrm>
            <a:off x="10371686" y="5153447"/>
            <a:ext cx="1321265" cy="1369772"/>
          </a:xfrm>
          <a:prstGeom prst="foldedCorner">
            <a:avLst>
              <a:gd name="adj" fmla="val 15375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Routes (NAT)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100.64.1.x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100.64.2.x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BDFA511-0D55-7F4E-BF12-1CFEF91D0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01" y="4285097"/>
            <a:ext cx="531596" cy="72821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F8EEE661-38D2-EA4C-A623-D52B06E5B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1663" y="5044805"/>
            <a:ext cx="567423" cy="596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90D97E-4FD0-5344-BFE0-724E490E5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257" y="4975175"/>
            <a:ext cx="1303867" cy="8128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FC8A219-8758-7243-8432-1B59EF3A5667}"/>
              </a:ext>
            </a:extLst>
          </p:cNvPr>
          <p:cNvGrpSpPr>
            <a:grpSpLocks noChangeAspect="1"/>
          </p:cNvGrpSpPr>
          <p:nvPr/>
        </p:nvGrpSpPr>
        <p:grpSpPr>
          <a:xfrm>
            <a:off x="10026326" y="3854206"/>
            <a:ext cx="2060007" cy="1138431"/>
            <a:chOff x="3756480" y="2145989"/>
            <a:chExt cx="2262041" cy="1250081"/>
          </a:xfrm>
        </p:grpSpPr>
        <p:sp>
          <p:nvSpPr>
            <p:cNvPr id="189" name="Shape 426">
              <a:extLst>
                <a:ext uri="{FF2B5EF4-FFF2-40B4-BE49-F238E27FC236}">
                  <a16:creationId xmlns:a16="http://schemas.microsoft.com/office/drawing/2014/main" id="{12C50325-155F-B041-9A2B-238865C33C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56480" y="2145989"/>
              <a:ext cx="2262041" cy="125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11716" y="15"/>
                  </a:moveTo>
                  <a:cubicBezTo>
                    <a:pt x="10119" y="201"/>
                    <a:pt x="8661" y="2073"/>
                    <a:pt x="8101" y="4969"/>
                  </a:cubicBezTo>
                  <a:lnTo>
                    <a:pt x="8012" y="5642"/>
                  </a:lnTo>
                  <a:lnTo>
                    <a:pt x="7543" y="5247"/>
                  </a:lnTo>
                  <a:cubicBezTo>
                    <a:pt x="5855" y="4186"/>
                    <a:pt x="4010" y="5793"/>
                    <a:pt x="3422" y="8835"/>
                  </a:cubicBezTo>
                  <a:cubicBezTo>
                    <a:pt x="3274" y="9596"/>
                    <a:pt x="3220" y="10374"/>
                    <a:pt x="3247" y="11130"/>
                  </a:cubicBezTo>
                  <a:lnTo>
                    <a:pt x="3304" y="11520"/>
                  </a:lnTo>
                  <a:lnTo>
                    <a:pt x="2807" y="11429"/>
                  </a:lnTo>
                  <a:cubicBezTo>
                    <a:pt x="1257" y="11429"/>
                    <a:pt x="0" y="13696"/>
                    <a:pt x="0" y="16491"/>
                  </a:cubicBezTo>
                  <a:cubicBezTo>
                    <a:pt x="0" y="18937"/>
                    <a:pt x="962" y="20978"/>
                    <a:pt x="2242" y="21450"/>
                  </a:cubicBezTo>
                  <a:lnTo>
                    <a:pt x="2601" y="21516"/>
                  </a:lnTo>
                  <a:lnTo>
                    <a:pt x="2601" y="21553"/>
                  </a:lnTo>
                  <a:lnTo>
                    <a:pt x="2807" y="21553"/>
                  </a:lnTo>
                  <a:lnTo>
                    <a:pt x="2807" y="21553"/>
                  </a:lnTo>
                  <a:lnTo>
                    <a:pt x="2808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8011" y="21553"/>
                  </a:lnTo>
                  <a:lnTo>
                    <a:pt x="18011" y="21550"/>
                  </a:lnTo>
                  <a:lnTo>
                    <a:pt x="18719" y="21421"/>
                  </a:lnTo>
                  <a:cubicBezTo>
                    <a:pt x="20363" y="20814"/>
                    <a:pt x="21600" y="18191"/>
                    <a:pt x="21600" y="15048"/>
                  </a:cubicBezTo>
                  <a:cubicBezTo>
                    <a:pt x="21600" y="12802"/>
                    <a:pt x="20969" y="10822"/>
                    <a:pt x="20009" y="9653"/>
                  </a:cubicBezTo>
                  <a:lnTo>
                    <a:pt x="19459" y="9115"/>
                  </a:lnTo>
                  <a:lnTo>
                    <a:pt x="19550" y="8434"/>
                  </a:lnTo>
                  <a:cubicBezTo>
                    <a:pt x="19681" y="6680"/>
                    <a:pt x="19116" y="4944"/>
                    <a:pt x="18153" y="4339"/>
                  </a:cubicBezTo>
                  <a:cubicBezTo>
                    <a:pt x="17878" y="4166"/>
                    <a:pt x="17596" y="4101"/>
                    <a:pt x="17323" y="4133"/>
                  </a:cubicBezTo>
                  <a:cubicBezTo>
                    <a:pt x="16913" y="4181"/>
                    <a:pt x="16520" y="4445"/>
                    <a:pt x="16195" y="4884"/>
                  </a:cubicBezTo>
                  <a:lnTo>
                    <a:pt x="15923" y="5376"/>
                  </a:lnTo>
                  <a:lnTo>
                    <a:pt x="15679" y="4187"/>
                  </a:lnTo>
                  <a:cubicBezTo>
                    <a:pt x="15222" y="2481"/>
                    <a:pt x="14404" y="1088"/>
                    <a:pt x="13332" y="415"/>
                  </a:cubicBezTo>
                  <a:cubicBezTo>
                    <a:pt x="12797" y="78"/>
                    <a:pt x="12249" y="-47"/>
                    <a:pt x="11716" y="15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BCF5"/>
              </a:solidFill>
            </a:ln>
          </p:spPr>
          <p:txBody>
            <a:bodyPr lIns="50853" tIns="50853" rIns="50853" bIns="50853" anchor="ctr"/>
            <a:lstStyle/>
            <a:p>
              <a:pPr marL="0" marR="0" lvl="0" indent="0" algn="ctr" defTabSz="564553" rtl="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959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-128"/>
                <a:cs typeface="+mn-cs"/>
                <a:sym typeface="CiscoSansTT ExtraLight"/>
              </a:endParaRPr>
            </a:p>
          </p:txBody>
        </p:sp>
        <p:pic>
          <p:nvPicPr>
            <p:cNvPr id="190" name="Image" descr="Image">
              <a:extLst>
                <a:ext uri="{FF2B5EF4-FFF2-40B4-BE49-F238E27FC236}">
                  <a16:creationId xmlns:a16="http://schemas.microsoft.com/office/drawing/2014/main" id="{23937744-17A5-3649-AF0A-C438DEF7A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6644"/>
            <a:stretch/>
          </p:blipFill>
          <p:spPr>
            <a:xfrm>
              <a:off x="4156417" y="2393578"/>
              <a:ext cx="1172476" cy="91545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C131B-4221-22FE-A251-F894865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5C54481-9F35-9881-EB3B-628270C4F85C}"/>
              </a:ext>
            </a:extLst>
          </p:cNvPr>
          <p:cNvSpPr txBox="1">
            <a:spLocks/>
          </p:cNvSpPr>
          <p:nvPr/>
        </p:nvSpPr>
        <p:spPr>
          <a:xfrm>
            <a:off x="9070" y="86656"/>
            <a:ext cx="8826586" cy="835071"/>
          </a:xfrm>
          <a:prstGeom prst="rect">
            <a:avLst/>
          </a:prstGeom>
        </p:spPr>
        <p:txBody>
          <a:bodyPr/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</a:rPr>
              <a:t>Webex Calling MT (&amp; Meetings) over Edge Connect</a:t>
            </a:r>
          </a:p>
        </p:txBody>
      </p:sp>
    </p:spTree>
    <p:extLst>
      <p:ext uri="{BB962C8B-B14F-4D97-AF65-F5344CB8AC3E}">
        <p14:creationId xmlns:p14="http://schemas.microsoft.com/office/powerpoint/2010/main" val="21022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4074 L -0.14045 -0.10401 L -0.45625 -0.10617 " pathEditMode="relative" ptsTypes="A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886 -0.08302 L -0.51424 -0.14814 L -0.58386 -0.07345 " pathEditMode="relative" ptsTypes="A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2037 L 0.07934 0.09753 L 0.15729 0.02377 L 0.50086 0.0213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E824C-2D50-E342-BB3D-5B6D4B98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" y="772565"/>
            <a:ext cx="12231740" cy="6107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36E0B-F441-8A4F-ACEC-BE38203951C3}"/>
              </a:ext>
            </a:extLst>
          </p:cNvPr>
          <p:cNvSpPr txBox="1"/>
          <p:nvPr/>
        </p:nvSpPr>
        <p:spPr>
          <a:xfrm>
            <a:off x="624657" y="191296"/>
            <a:ext cx="1040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Edge Connect Data Center locations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FA0C47-BDD6-1846-8752-9B4606AC4F6C}"/>
              </a:ext>
            </a:extLst>
          </p:cNvPr>
          <p:cNvGrpSpPr/>
          <p:nvPr/>
        </p:nvGrpSpPr>
        <p:grpSpPr>
          <a:xfrm>
            <a:off x="850228" y="3354642"/>
            <a:ext cx="837893" cy="301444"/>
            <a:chOff x="8568659" y="355530"/>
            <a:chExt cx="837894" cy="30144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E03FE99-EB47-124A-85DD-DCB939A86983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45BAEE-D95A-ED4B-9249-6CE822B7EA4A}"/>
                </a:ext>
              </a:extLst>
            </p:cNvPr>
            <p:cNvSpPr/>
            <p:nvPr/>
          </p:nvSpPr>
          <p:spPr>
            <a:xfrm>
              <a:off x="8568659" y="355530"/>
              <a:ext cx="837894" cy="3014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Silicon Valley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66E177-48C5-AF4B-9271-2AEC05D33058}"/>
              </a:ext>
            </a:extLst>
          </p:cNvPr>
          <p:cNvGrpSpPr/>
          <p:nvPr/>
        </p:nvGrpSpPr>
        <p:grpSpPr>
          <a:xfrm>
            <a:off x="2585785" y="3634999"/>
            <a:ext cx="836368" cy="207576"/>
            <a:chOff x="8568659" y="355530"/>
            <a:chExt cx="836369" cy="20757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5A8DCF9-35FC-054F-B32B-E3EF6E6F51CE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7FD8BA-C0CD-6A4D-ADD9-FF8D4D477CBB}"/>
                </a:ext>
              </a:extLst>
            </p:cNvPr>
            <p:cNvSpPr/>
            <p:nvPr/>
          </p:nvSpPr>
          <p:spPr>
            <a:xfrm>
              <a:off x="8568659" y="355530"/>
              <a:ext cx="836369" cy="20757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Dallas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EE6297-ACA6-EA4F-B078-E58AD585FD02}"/>
              </a:ext>
            </a:extLst>
          </p:cNvPr>
          <p:cNvGrpSpPr/>
          <p:nvPr/>
        </p:nvGrpSpPr>
        <p:grpSpPr>
          <a:xfrm>
            <a:off x="3258391" y="3287103"/>
            <a:ext cx="923624" cy="211711"/>
            <a:chOff x="8568659" y="355530"/>
            <a:chExt cx="923625" cy="21171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F30986-3454-5A48-A7A8-631982E8E86F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EEFB2FD-9636-0C48-A901-2CFF48660151}"/>
                </a:ext>
              </a:extLst>
            </p:cNvPr>
            <p:cNvSpPr/>
            <p:nvPr/>
          </p:nvSpPr>
          <p:spPr>
            <a:xfrm>
              <a:off x="8568659" y="355530"/>
              <a:ext cx="923625" cy="21171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Ashburn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7DF9EE-B643-9F40-B7F8-EC3178462BEE}"/>
              </a:ext>
            </a:extLst>
          </p:cNvPr>
          <p:cNvGrpSpPr/>
          <p:nvPr/>
        </p:nvGrpSpPr>
        <p:grpSpPr>
          <a:xfrm>
            <a:off x="2209655" y="2291443"/>
            <a:ext cx="874543" cy="168284"/>
            <a:chOff x="8568658" y="355530"/>
            <a:chExt cx="874543" cy="16828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59F2FC-EC5A-424C-A026-743B1870F527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D9F732-4FB0-D04E-8E86-B7A5A4C53FE5}"/>
                </a:ext>
              </a:extLst>
            </p:cNvPr>
            <p:cNvSpPr/>
            <p:nvPr/>
          </p:nvSpPr>
          <p:spPr>
            <a:xfrm>
              <a:off x="8568658" y="355530"/>
              <a:ext cx="874543" cy="16828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Chicago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D52876-C5C8-754C-9833-B74EAA06DCFA}"/>
              </a:ext>
            </a:extLst>
          </p:cNvPr>
          <p:cNvGrpSpPr/>
          <p:nvPr/>
        </p:nvGrpSpPr>
        <p:grpSpPr>
          <a:xfrm>
            <a:off x="3613166" y="2710177"/>
            <a:ext cx="731817" cy="320587"/>
            <a:chOff x="8568655" y="246655"/>
            <a:chExt cx="731817" cy="32058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67138A3-D22B-2843-8233-9998E8380055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F6CE02-278B-5542-8E38-D6EEE4F1C724}"/>
                </a:ext>
              </a:extLst>
            </p:cNvPr>
            <p:cNvSpPr/>
            <p:nvPr/>
          </p:nvSpPr>
          <p:spPr>
            <a:xfrm>
              <a:off x="8568655" y="246655"/>
              <a:ext cx="731817" cy="32058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York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C5FC7FA-6E3E-B246-BD63-FE8847AA41EF}"/>
              </a:ext>
            </a:extLst>
          </p:cNvPr>
          <p:cNvGrpSpPr/>
          <p:nvPr/>
        </p:nvGrpSpPr>
        <p:grpSpPr>
          <a:xfrm>
            <a:off x="5093919" y="2054163"/>
            <a:ext cx="906269" cy="172244"/>
            <a:chOff x="8568659" y="355530"/>
            <a:chExt cx="906270" cy="17224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F7FB3E-DD1F-454A-A1A2-6288C0522A20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76DBB7-A28E-234F-8278-7C5BA06FA8C4}"/>
                </a:ext>
              </a:extLst>
            </p:cNvPr>
            <p:cNvSpPr/>
            <p:nvPr/>
          </p:nvSpPr>
          <p:spPr>
            <a:xfrm>
              <a:off x="8568659" y="355530"/>
              <a:ext cx="906270" cy="1722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London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6123F3-0DF0-BB45-BA85-0717D4297F48}"/>
              </a:ext>
            </a:extLst>
          </p:cNvPr>
          <p:cNvGrpSpPr/>
          <p:nvPr/>
        </p:nvGrpSpPr>
        <p:grpSpPr>
          <a:xfrm>
            <a:off x="5836424" y="1849203"/>
            <a:ext cx="1134121" cy="172244"/>
            <a:chOff x="8568658" y="355530"/>
            <a:chExt cx="1134122" cy="17224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97CF368-2329-C448-847E-4D70A05659F5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0E7123D-D97E-F143-ABFC-24248E49C58A}"/>
                </a:ext>
              </a:extLst>
            </p:cNvPr>
            <p:cNvSpPr/>
            <p:nvPr/>
          </p:nvSpPr>
          <p:spPr>
            <a:xfrm>
              <a:off x="8568658" y="355530"/>
              <a:ext cx="1134122" cy="1722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Amsterdam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AC316D7-E6F4-244C-9283-47CB6ACB6F8C}"/>
              </a:ext>
            </a:extLst>
          </p:cNvPr>
          <p:cNvGrpSpPr/>
          <p:nvPr/>
        </p:nvGrpSpPr>
        <p:grpSpPr>
          <a:xfrm>
            <a:off x="6451393" y="2373605"/>
            <a:ext cx="950895" cy="172244"/>
            <a:chOff x="8568659" y="355530"/>
            <a:chExt cx="950895" cy="17224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35EFB6F-86BE-BB48-BC91-D5179DDF5556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B1C9A3-CFE4-B246-BC35-47619E981A71}"/>
                </a:ext>
              </a:extLst>
            </p:cNvPr>
            <p:cNvSpPr/>
            <p:nvPr/>
          </p:nvSpPr>
          <p:spPr>
            <a:xfrm>
              <a:off x="8568659" y="355530"/>
              <a:ext cx="950895" cy="1722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Frankfurt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B700662-A441-BF43-BD07-399704303177}"/>
              </a:ext>
            </a:extLst>
          </p:cNvPr>
          <p:cNvGrpSpPr/>
          <p:nvPr/>
        </p:nvGrpSpPr>
        <p:grpSpPr>
          <a:xfrm>
            <a:off x="11119298" y="3001160"/>
            <a:ext cx="759548" cy="201848"/>
            <a:chOff x="8568658" y="325928"/>
            <a:chExt cx="759548" cy="201848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151072-79A5-6741-B7CB-C29F8D7266C4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781A0E-37D1-DB41-97A5-1BF318923CAB}"/>
                </a:ext>
              </a:extLst>
            </p:cNvPr>
            <p:cNvSpPr/>
            <p:nvPr/>
          </p:nvSpPr>
          <p:spPr>
            <a:xfrm>
              <a:off x="8568658" y="325928"/>
              <a:ext cx="759548" cy="2018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Tokyo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9682EB0-8682-DC43-A01D-AA7EE313D554}"/>
              </a:ext>
            </a:extLst>
          </p:cNvPr>
          <p:cNvGrpSpPr/>
          <p:nvPr/>
        </p:nvGrpSpPr>
        <p:grpSpPr>
          <a:xfrm>
            <a:off x="8919257" y="4935216"/>
            <a:ext cx="1043351" cy="151157"/>
            <a:chOff x="8568658" y="355531"/>
            <a:chExt cx="1043351" cy="151157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E6B096-3C74-BE40-9B0A-2631220D0994}"/>
                </a:ext>
              </a:extLst>
            </p:cNvPr>
            <p:cNvSpPr/>
            <p:nvPr/>
          </p:nvSpPr>
          <p:spPr>
            <a:xfrm>
              <a:off x="8595267" y="376617"/>
              <a:ext cx="137160" cy="1300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6AE008-9591-7F4F-B8F6-22D02E3781E0}"/>
                </a:ext>
              </a:extLst>
            </p:cNvPr>
            <p:cNvSpPr/>
            <p:nvPr/>
          </p:nvSpPr>
          <p:spPr>
            <a:xfrm>
              <a:off x="8568658" y="355531"/>
              <a:ext cx="1043351" cy="1511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Singapore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E71DD9-B99B-914C-AD1E-386E79765C3C}"/>
              </a:ext>
            </a:extLst>
          </p:cNvPr>
          <p:cNvGrpSpPr/>
          <p:nvPr/>
        </p:nvGrpSpPr>
        <p:grpSpPr>
          <a:xfrm>
            <a:off x="10859714" y="6014233"/>
            <a:ext cx="870729" cy="172244"/>
            <a:chOff x="8568658" y="355530"/>
            <a:chExt cx="870730" cy="172244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B7488CD-8E09-1648-A542-E1C5296AD5EE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F45DF-6435-9941-8A22-17ED08C130B7}"/>
                </a:ext>
              </a:extLst>
            </p:cNvPr>
            <p:cNvSpPr/>
            <p:nvPr/>
          </p:nvSpPr>
          <p:spPr>
            <a:xfrm>
              <a:off x="8568658" y="355530"/>
              <a:ext cx="870730" cy="1722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Sydney</a:t>
              </a: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4F26B62-225F-2346-9289-E038F97BEDD4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269175" y="3181921"/>
            <a:ext cx="347231" cy="172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CB8C9E4-2891-EF4A-8FED-4425C35E8FD7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585785" y="3354642"/>
            <a:ext cx="418184" cy="2803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FF2C011-28E3-CF4F-B1B0-4A868974952B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2646928" y="2459727"/>
            <a:ext cx="154449" cy="4107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B896F1F-581A-4443-8660-3D120905D9DF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3404949" y="2870471"/>
            <a:ext cx="208217" cy="112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B3DE3F7-16AF-014D-BC2A-90D0BA725108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3258391" y="3106343"/>
            <a:ext cx="461812" cy="180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3CAC7FA-A115-534E-871D-82198BD97C13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47054" y="2226407"/>
            <a:ext cx="335485" cy="197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4361DE1-A735-664B-8F7B-D1EAE93B3AB3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6096001" y="2021447"/>
            <a:ext cx="307484" cy="352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0713A40-0CFF-DD49-B65A-1CBC0395CD39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6314232" y="2459727"/>
            <a:ext cx="137160" cy="650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B40C523-E7E6-3B47-8415-1DB35612381F}"/>
              </a:ext>
            </a:extLst>
          </p:cNvPr>
          <p:cNvCxnSpPr>
            <a:cxnSpLocks/>
            <a:endCxn id="98" idx="1"/>
          </p:cNvCxnSpPr>
          <p:nvPr/>
        </p:nvCxnSpPr>
        <p:spPr>
          <a:xfrm flipV="1">
            <a:off x="10922825" y="3102085"/>
            <a:ext cx="196472" cy="1009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1BD1C4B-9BA5-3248-B4C3-AE4AA94C87F4}"/>
              </a:ext>
            </a:extLst>
          </p:cNvPr>
          <p:cNvCxnSpPr>
            <a:cxnSpLocks/>
            <a:endCxn id="103" idx="0"/>
          </p:cNvCxnSpPr>
          <p:nvPr/>
        </p:nvCxnSpPr>
        <p:spPr>
          <a:xfrm flipH="1">
            <a:off x="9440933" y="4584413"/>
            <a:ext cx="141649" cy="3508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5D98386-85D1-2146-A987-36E52DD21DB2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11243121" y="5897397"/>
            <a:ext cx="51959" cy="1168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A5B1D838-C48D-0649-B703-1DFB252C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6" y="4045744"/>
            <a:ext cx="6335181" cy="2741032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1E54F21-6701-EC44-B5EE-1C45020F1ACD}"/>
              </a:ext>
            </a:extLst>
          </p:cNvPr>
          <p:cNvSpPr txBox="1"/>
          <p:nvPr/>
        </p:nvSpPr>
        <p:spPr>
          <a:xfrm>
            <a:off x="1" y="3708969"/>
            <a:ext cx="4134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Equinix Fabric extended locations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5F72D8E-E986-5543-9CF1-FA27A4940685}"/>
              </a:ext>
            </a:extLst>
          </p:cNvPr>
          <p:cNvGrpSpPr/>
          <p:nvPr/>
        </p:nvGrpSpPr>
        <p:grpSpPr>
          <a:xfrm>
            <a:off x="9440932" y="772567"/>
            <a:ext cx="2751069" cy="420756"/>
            <a:chOff x="7472301" y="1141783"/>
            <a:chExt cx="2751069" cy="42075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8EDCA7E-2150-D84D-B422-7D7902F6FB0E}"/>
                </a:ext>
              </a:extLst>
            </p:cNvPr>
            <p:cNvSpPr txBox="1"/>
            <p:nvPr/>
          </p:nvSpPr>
          <p:spPr>
            <a:xfrm>
              <a:off x="7472301" y="1141783"/>
              <a:ext cx="2751069" cy="420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Webex Cloud Exchange Connectivity</a:t>
              </a:r>
            </a:p>
            <a:p>
              <a:pPr marL="285744" marR="0" lvl="0" indent="-285744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6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Equinix Fabric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6B8D075-D12F-E74A-9B04-5A4A0FF852B5}"/>
                </a:ext>
              </a:extLst>
            </p:cNvPr>
            <p:cNvSpPr/>
            <p:nvPr/>
          </p:nvSpPr>
          <p:spPr>
            <a:xfrm>
              <a:off x="7586646" y="1399885"/>
              <a:ext cx="137160" cy="1300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338FE9-ACB8-E037-26A6-E91E1164F5E6}"/>
              </a:ext>
            </a:extLst>
          </p:cNvPr>
          <p:cNvGrpSpPr/>
          <p:nvPr/>
        </p:nvGrpSpPr>
        <p:grpSpPr>
          <a:xfrm>
            <a:off x="2801376" y="2115514"/>
            <a:ext cx="811789" cy="151157"/>
            <a:chOff x="8591498" y="370525"/>
            <a:chExt cx="811790" cy="15115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101C759-365B-5622-896A-F859761394D6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54CCADA-0F64-7AA9-8538-B8E6F2553C49}"/>
                </a:ext>
              </a:extLst>
            </p:cNvPr>
            <p:cNvSpPr/>
            <p:nvPr/>
          </p:nvSpPr>
          <p:spPr>
            <a:xfrm>
              <a:off x="8591498" y="370525"/>
              <a:ext cx="811790" cy="1511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Toronto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C1AECC2-7589-3577-B8FA-ABF9AC1EE8AE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3150060" y="2266671"/>
            <a:ext cx="57211" cy="5192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CD381AF-673E-57D1-D099-6BF677E516BF}"/>
              </a:ext>
            </a:extLst>
          </p:cNvPr>
          <p:cNvGrpSpPr/>
          <p:nvPr/>
        </p:nvGrpSpPr>
        <p:grpSpPr>
          <a:xfrm>
            <a:off x="3721313" y="2094427"/>
            <a:ext cx="921411" cy="197016"/>
            <a:chOff x="8568659" y="355530"/>
            <a:chExt cx="921411" cy="19701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E8F6DC-A985-250A-45A9-784CB7ED48A9}"/>
                </a:ext>
              </a:extLst>
            </p:cNvPr>
            <p:cNvSpPr/>
            <p:nvPr/>
          </p:nvSpPr>
          <p:spPr>
            <a:xfrm>
              <a:off x="8595267" y="376617"/>
              <a:ext cx="137160" cy="1300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3735AA-1694-7DD3-4B5D-260509D60413}"/>
                </a:ext>
              </a:extLst>
            </p:cNvPr>
            <p:cNvSpPr/>
            <p:nvPr/>
          </p:nvSpPr>
          <p:spPr>
            <a:xfrm>
              <a:off x="8568659" y="355530"/>
              <a:ext cx="921411" cy="1970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1200" cap="none" spc="0" normalizeH="0" baseline="0" noProof="0">
                  <a:ln>
                    <a:noFill/>
                  </a:ln>
                  <a:solidFill>
                    <a:srgbClr val="39393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Montreal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9755A-F5BC-1A5E-C0F0-97D267D6087B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3370230" y="2291443"/>
            <a:ext cx="811789" cy="4360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26BFC-D5EF-8830-1809-27B48B604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BRKCOL-2094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C533-A156-B35C-6CD2-52E666F0D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+mn-ea"/>
              </a:rPr>
              <a:pPr marL="0" marR="0" lvl="0" indent="0" algn="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3A034C0-DF5D-1BE4-D472-651136A82816}"/>
              </a:ext>
            </a:extLst>
          </p:cNvPr>
          <p:cNvSpPr/>
          <p:nvPr/>
        </p:nvSpPr>
        <p:spPr>
          <a:xfrm>
            <a:off x="124490" y="852830"/>
            <a:ext cx="7580675" cy="749883"/>
          </a:xfrm>
          <a:prstGeom prst="roundRect">
            <a:avLst>
              <a:gd name="adj" fmla="val 4615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F821ED19-A38F-E807-F011-AA31E2C36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810" y="966388"/>
            <a:ext cx="426836" cy="449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78EA1D-712F-98A3-D783-7959AEEA671F}"/>
              </a:ext>
            </a:extLst>
          </p:cNvPr>
          <p:cNvSpPr txBox="1"/>
          <p:nvPr/>
        </p:nvSpPr>
        <p:spPr>
          <a:xfrm>
            <a:off x="811983" y="935884"/>
            <a:ext cx="6129386" cy="3874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Webex Calling Multi-tenant (and Meetings): connect to any Edge Connect location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CiscoSansTT Light"/>
              </a:rPr>
              <a:t>Dedicated Instance: connect to </a:t>
            </a:r>
            <a:r>
              <a:rPr lang="en-US" sz="1400" u="sng" dirty="0">
                <a:solidFill>
                  <a:srgbClr val="FFFFFF"/>
                </a:solidFill>
                <a:latin typeface="CiscoSansTT Light"/>
              </a:rPr>
              <a:t>both</a:t>
            </a:r>
            <a:r>
              <a:rPr lang="en-US" sz="1400" dirty="0">
                <a:solidFill>
                  <a:srgbClr val="FFFFFF"/>
                </a:solidFill>
                <a:latin typeface="CiscoSansTT Light"/>
              </a:rPr>
              <a:t> Edge Connect locations with DI in a region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5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9643-B3A6-084B-885B-9707B4E1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07" y="1435770"/>
            <a:ext cx="8859036" cy="3986463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iscoSansTT"/>
              </a:rPr>
              <a:t>Private Network Connect</a:t>
            </a:r>
            <a:br>
              <a:rPr lang="en-US" sz="4400" dirty="0"/>
            </a:br>
            <a:r>
              <a:rPr lang="en-US" sz="4400" dirty="0">
                <a:latin typeface="CiscoSansTT"/>
              </a:rPr>
              <a:t>	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885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E2605-34A0-5147-C2D6-80F9F44B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Network 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D1D7C-D0C3-40B8-143C-DC22E5495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F82149-F45F-43B8-A3A4-A806FF41D8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A diagram of a cloud network&#10;&#10;Description automatically generated">
            <a:extLst>
              <a:ext uri="{FF2B5EF4-FFF2-40B4-BE49-F238E27FC236}">
                <a16:creationId xmlns:a16="http://schemas.microsoft.com/office/drawing/2014/main" id="{18E03CDC-9FD1-D175-44B6-CF2441FF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1131"/>
            <a:ext cx="6027385" cy="2478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3BE04-1144-6CEF-B589-2A5F88C6FCB0}"/>
              </a:ext>
            </a:extLst>
          </p:cNvPr>
          <p:cNvSpPr txBox="1"/>
          <p:nvPr/>
        </p:nvSpPr>
        <p:spPr>
          <a:xfrm>
            <a:off x="395416" y="2096326"/>
            <a:ext cx="5700584" cy="374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A6B6C"/>
                </a:solidFill>
                <a:effectLst/>
                <a:latin typeface="CiscoSansTT Light" panose="020B0503020201020303" pitchFamily="34" charset="0"/>
              </a:rPr>
              <a:t>The Private Network Connect (PNC) feature allows Webex Calling customers to extend their private network to the cloud. This is done through either partner cloud or direct connect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A6B6C"/>
                </a:solidFill>
                <a:effectLst/>
                <a:latin typeface="CiscoSansTT Light" panose="020B0503020201020303" pitchFamily="34" charset="0"/>
              </a:rPr>
              <a:t>PNC must be used in conjunction with an IP Interconnect to a Webex Calling data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PNC provides access to Webex Calling workloads. Other Webex workloads and network services (Meetings, Messaging, DNS, Control Hub, etc.) are accessed over the top (OTT). Customers desiring a direct connection to the Webex Suite of workloads should consider Webex Edge Connect.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67762-8EE8-C7E6-D2ED-9363043259C2}"/>
              </a:ext>
            </a:extLst>
          </p:cNvPr>
          <p:cNvSpPr txBox="1"/>
          <p:nvPr/>
        </p:nvSpPr>
        <p:spPr>
          <a:xfrm>
            <a:off x="961748" y="1305044"/>
            <a:ext cx="10678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help.webex.com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en</a:t>
            </a:r>
            <a:r>
              <a:rPr lang="en-US" sz="1600" dirty="0">
                <a:solidFill>
                  <a:schemeClr val="bg1"/>
                </a:solidFill>
              </a:rPr>
              <a:t>-us/article/k1burf/Connect-Customer-Private-Network-to-Webex-Calling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908DE-27A3-C395-AEF3-335E37915404}"/>
              </a:ext>
            </a:extLst>
          </p:cNvPr>
          <p:cNvSpPr txBox="1"/>
          <p:nvPr/>
        </p:nvSpPr>
        <p:spPr>
          <a:xfrm>
            <a:off x="6881248" y="5056860"/>
            <a:ext cx="4557922" cy="10848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800" b="1" i="1" dirty="0">
                <a:solidFill>
                  <a:schemeClr val="bg1"/>
                </a:solidFill>
              </a:rPr>
              <a:t>Note that Private Network Connect is NOT the same as the DI/UCMC “Partner Connect”.</a:t>
            </a:r>
          </a:p>
        </p:txBody>
      </p:sp>
    </p:spTree>
    <p:extLst>
      <p:ext uri="{BB962C8B-B14F-4D97-AF65-F5344CB8AC3E}">
        <p14:creationId xmlns:p14="http://schemas.microsoft.com/office/powerpoint/2010/main" val="277667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9643-B3A6-084B-885B-9707B4E1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07" y="1435770"/>
            <a:ext cx="8859036" cy="3986463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iscoSansTT"/>
              </a:rPr>
              <a:t>Ordering Access Peering</a:t>
            </a:r>
            <a:br>
              <a:rPr lang="en-US" sz="4400" dirty="0"/>
            </a:br>
            <a:r>
              <a:rPr lang="en-US" sz="4400" dirty="0">
                <a:latin typeface="CiscoSansTT"/>
              </a:rPr>
              <a:t>	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41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899F-347D-D292-80DB-EDDEE949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in CCW</a:t>
            </a:r>
            <a:br>
              <a:rPr lang="en-US" dirty="0"/>
            </a:br>
            <a:r>
              <a:rPr lang="en-US" sz="3600" dirty="0"/>
              <a:t>Edge Connect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8A0B9-6949-06FD-0EEF-E5132B74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F0512-86C2-A660-B4E6-7D536A95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814305"/>
            <a:r>
              <a:rPr lang="en-GB"/>
              <a:t>BRKCOL-2094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ED77C9-CAFA-ADAB-B6E1-3C763F47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93" y="1231392"/>
            <a:ext cx="9908553" cy="53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3B1148F-B988-FF47-9EF1-82568260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39" y="177641"/>
            <a:ext cx="11883623" cy="127000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Equinix Fabric Connection (VC) Ordering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6113EEB-59ED-0F4B-B68A-83735B494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C97-742849  © 2021 Cisco and/or its affiliates. All rights reserved. Cisco Confidential.</a:t>
            </a:r>
          </a:p>
        </p:txBody>
      </p:sp>
      <p:pic>
        <p:nvPicPr>
          <p:cNvPr id="4" name="Picture 3" descr="Graphical user interface, website, map&#10;&#10;Description automatically generated">
            <a:extLst>
              <a:ext uri="{FF2B5EF4-FFF2-40B4-BE49-F238E27FC236}">
                <a16:creationId xmlns:a16="http://schemas.microsoft.com/office/drawing/2014/main" id="{8FC5DF05-3D7E-3649-A233-ECB0306B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9" y="885139"/>
            <a:ext cx="4539355" cy="2778101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EA33A9-0B44-D141-A832-2251BEF8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3728668"/>
            <a:ext cx="5034579" cy="3064157"/>
          </a:xfrm>
          <a:prstGeom prst="rect">
            <a:avLst/>
          </a:prstGeom>
        </p:spPr>
      </p:pic>
      <p:pic>
        <p:nvPicPr>
          <p:cNvPr id="3074" name="Picture 2" descr="Select the Dedicated Instance tile.">
            <a:extLst>
              <a:ext uri="{FF2B5EF4-FFF2-40B4-BE49-F238E27FC236}">
                <a16:creationId xmlns:a16="http://schemas.microsoft.com/office/drawing/2014/main" id="{32F3C282-F3AA-00B3-B248-F3D70088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86" y="950567"/>
            <a:ext cx="6861687" cy="56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01859-C018-E59A-56F2-A51C7BFCAE08}"/>
              </a:ext>
            </a:extLst>
          </p:cNvPr>
          <p:cNvSpPr txBox="1"/>
          <p:nvPr/>
        </p:nvSpPr>
        <p:spPr>
          <a:xfrm>
            <a:off x="7159752" y="3637764"/>
            <a:ext cx="2834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+mn-lt"/>
              </a:rPr>
              <a:t>Webex Calling MT </a:t>
            </a:r>
          </a:p>
          <a:p>
            <a:r>
              <a:rPr lang="en-US" sz="1600">
                <a:solidFill>
                  <a:srgbClr val="00B050"/>
                </a:solidFill>
                <a:latin typeface="+mn-lt"/>
              </a:rPr>
              <a:t>&amp; Meetings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6413C-A7ED-EC6C-D4FD-9D5F744BFFD1}"/>
              </a:ext>
            </a:extLst>
          </p:cNvPr>
          <p:cNvCxnSpPr>
            <a:cxnSpLocks/>
          </p:cNvCxnSpPr>
          <p:nvPr/>
        </p:nvCxnSpPr>
        <p:spPr>
          <a:xfrm flipH="1">
            <a:off x="6931152" y="4160315"/>
            <a:ext cx="539496" cy="3202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194A2D-EDFA-91FD-FAA5-D2118DE3B9CF}"/>
              </a:ext>
            </a:extLst>
          </p:cNvPr>
          <p:cNvSpPr txBox="1"/>
          <p:nvPr/>
        </p:nvSpPr>
        <p:spPr>
          <a:xfrm>
            <a:off x="9357360" y="3663240"/>
            <a:ext cx="28346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  <a:latin typeface="+mn-lt"/>
              </a:rPr>
              <a:t>Dedicated Instance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511830-62E0-EFBF-2E4E-865E6158AE32}"/>
              </a:ext>
            </a:extLst>
          </p:cNvPr>
          <p:cNvCxnSpPr>
            <a:cxnSpLocks/>
          </p:cNvCxnSpPr>
          <p:nvPr/>
        </p:nvCxnSpPr>
        <p:spPr>
          <a:xfrm>
            <a:off x="10222992" y="3945451"/>
            <a:ext cx="0" cy="4070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03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33029-F9BD-344F-B967-4E66070FD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C97-742849  © 2021 Cisco and/or its affiliates. All rights reserved. Cisco Confidential.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41530-1CC2-F845-86EE-365D93E9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" y="1057790"/>
            <a:ext cx="5089375" cy="4758035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3EF3342A-0511-EE40-B8B1-EF176B41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39" y="187704"/>
            <a:ext cx="12044169" cy="127000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Equinix Fabric Connection (VC) Ordering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0943-867C-8231-FBD0-C66650CB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76" y="898765"/>
            <a:ext cx="7018124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E4E06-77C6-FB9C-0AA1-6E365714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8" y="4277301"/>
            <a:ext cx="3140710" cy="176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08B61-4E7F-B3AB-8D27-D16F16BB7D0D}"/>
              </a:ext>
            </a:extLst>
          </p:cNvPr>
          <p:cNvSpPr txBox="1"/>
          <p:nvPr/>
        </p:nvSpPr>
        <p:spPr>
          <a:xfrm>
            <a:off x="5542227" y="2352272"/>
            <a:ext cx="265668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70C0"/>
                </a:solidFill>
                <a:latin typeface="+mn-lt"/>
              </a:rPr>
              <a:t>BGP Peer subnet and mask – Customer Provided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6B4B5-DCF0-BE7F-E557-5646DC964317}"/>
              </a:ext>
            </a:extLst>
          </p:cNvPr>
          <p:cNvCxnSpPr>
            <a:cxnSpLocks/>
          </p:cNvCxnSpPr>
          <p:nvPr/>
        </p:nvCxnSpPr>
        <p:spPr>
          <a:xfrm>
            <a:off x="8198912" y="2478969"/>
            <a:ext cx="582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310183-5319-0387-88B9-53110132308C}"/>
              </a:ext>
            </a:extLst>
          </p:cNvPr>
          <p:cNvCxnSpPr>
            <a:cxnSpLocks/>
          </p:cNvCxnSpPr>
          <p:nvPr/>
        </p:nvCxnSpPr>
        <p:spPr>
          <a:xfrm>
            <a:off x="8198912" y="2478969"/>
            <a:ext cx="532356" cy="61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AF717-8CF2-036A-0558-74025D8F129B}"/>
              </a:ext>
            </a:extLst>
          </p:cNvPr>
          <p:cNvCxnSpPr>
            <a:cxnSpLocks/>
          </p:cNvCxnSpPr>
          <p:nvPr/>
        </p:nvCxnSpPr>
        <p:spPr>
          <a:xfrm>
            <a:off x="8198912" y="2493526"/>
            <a:ext cx="582460" cy="120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C913A-A02C-A27E-24D7-B0405A1FB06B}"/>
              </a:ext>
            </a:extLst>
          </p:cNvPr>
          <p:cNvSpPr/>
          <p:nvPr/>
        </p:nvSpPr>
        <p:spPr>
          <a:xfrm>
            <a:off x="8801327" y="2321023"/>
            <a:ext cx="3318231" cy="1862549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CC3FEB-D1B6-2E58-2B2A-745056191B75}"/>
              </a:ext>
            </a:extLst>
          </p:cNvPr>
          <p:cNvCxnSpPr>
            <a:cxnSpLocks/>
          </p:cNvCxnSpPr>
          <p:nvPr/>
        </p:nvCxnSpPr>
        <p:spPr>
          <a:xfrm>
            <a:off x="8445134" y="3390448"/>
            <a:ext cx="317193" cy="95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A1FE87F-A2C2-6DDE-1BFC-848847FC53DF}"/>
              </a:ext>
            </a:extLst>
          </p:cNvPr>
          <p:cNvSpPr/>
          <p:nvPr/>
        </p:nvSpPr>
        <p:spPr>
          <a:xfrm>
            <a:off x="5542227" y="5383366"/>
            <a:ext cx="3093757" cy="63950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317A7-DB4B-169D-C637-B6BA449EA38E}"/>
              </a:ext>
            </a:extLst>
          </p:cNvPr>
          <p:cNvSpPr txBox="1"/>
          <p:nvPr/>
        </p:nvSpPr>
        <p:spPr>
          <a:xfrm>
            <a:off x="5173875" y="3623241"/>
            <a:ext cx="3271259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70C0"/>
                </a:solidFill>
                <a:latin typeface="+mn-lt"/>
              </a:rPr>
              <a:t>PO# from CCW Order – Used by Cisco to cross reference the peering connection authorization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B4ED58-AC90-873F-3A7E-62E58E21BE17}"/>
              </a:ext>
            </a:extLst>
          </p:cNvPr>
          <p:cNvCxnSpPr>
            <a:cxnSpLocks/>
          </p:cNvCxnSpPr>
          <p:nvPr/>
        </p:nvCxnSpPr>
        <p:spPr>
          <a:xfrm>
            <a:off x="5621617" y="4084906"/>
            <a:ext cx="0" cy="125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941C23-9000-4ADC-E80F-A7E2ECE81BCB}"/>
              </a:ext>
            </a:extLst>
          </p:cNvPr>
          <p:cNvSpPr/>
          <p:nvPr/>
        </p:nvSpPr>
        <p:spPr>
          <a:xfrm>
            <a:off x="8801327" y="4234925"/>
            <a:ext cx="3318231" cy="601989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421FF4-7363-4FF7-ACBC-3D5E6D585E5A}"/>
              </a:ext>
            </a:extLst>
          </p:cNvPr>
          <p:cNvSpPr txBox="1"/>
          <p:nvPr/>
        </p:nvSpPr>
        <p:spPr>
          <a:xfrm>
            <a:off x="5163897" y="2992586"/>
            <a:ext cx="3271259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70C0"/>
                </a:solidFill>
                <a:latin typeface="+mn-lt"/>
              </a:rPr>
              <a:t>Customer advertised routes – </a:t>
            </a:r>
            <a:br>
              <a:rPr lang="en-US" sz="1200">
                <a:solidFill>
                  <a:srgbClr val="0070C0"/>
                </a:solidFill>
                <a:latin typeface="+mn-lt"/>
              </a:rPr>
            </a:br>
            <a:r>
              <a:rPr lang="en-US" sz="1200">
                <a:solidFill>
                  <a:srgbClr val="0070C0"/>
                </a:solidFill>
                <a:latin typeface="+mn-lt"/>
              </a:rPr>
              <a:t>Public for Webex Calling MT, Default Route for DI</a:t>
            </a:r>
          </a:p>
        </p:txBody>
      </p:sp>
    </p:spTree>
    <p:extLst>
      <p:ext uri="{BB962C8B-B14F-4D97-AF65-F5344CB8AC3E}">
        <p14:creationId xmlns:p14="http://schemas.microsoft.com/office/powerpoint/2010/main" val="209523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33029-F9BD-344F-B967-4E66070FD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C97-742849  © 2021 Cisco and/or its affiliates. All rights reserved. Cisco Confidential.</a:t>
            </a: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3EF3342A-0511-EE40-B8B1-EF176B41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07" y="270000"/>
            <a:ext cx="11971293" cy="127000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Equinix Fabric Connection (VC) Ordering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FF1249-C281-2145-98B7-BCD7248B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" y="1216143"/>
            <a:ext cx="5738642" cy="513336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4C52C7-941B-B449-B4E4-436692FC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07" y="1216143"/>
            <a:ext cx="6451894" cy="51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06BCDF-20FC-491C-98C4-4797F84C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87553"/>
            <a:ext cx="3718559" cy="97548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iscoSansTT"/>
                <a:cs typeface="CiscoSansTT"/>
              </a:rPr>
              <a:t>Webex Calling</a:t>
            </a:r>
            <a:br>
              <a:rPr lang="en-US">
                <a:latin typeface="CiscoSansTT"/>
                <a:cs typeface="CiscoSansTT"/>
              </a:rPr>
            </a:br>
            <a:r>
              <a:rPr lang="en-US" sz="2800">
                <a:latin typeface="CiscoSansTT"/>
                <a:cs typeface="CiscoSansTT"/>
              </a:rPr>
              <a:t>in Webex for Government</a:t>
            </a:r>
            <a:endParaRPr lang="en-US" sz="2800">
              <a:cs typeface="CiscoSansT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2BCE759-B5E1-41BA-8470-FA04A1B4C5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121" y="2401889"/>
            <a:ext cx="3845876" cy="2696753"/>
          </a:xfrm>
        </p:spPr>
        <p:txBody>
          <a:bodyPr vert="horz" lIns="0" tIns="0" rIns="0" bIns="0" rtlCol="0" anchor="t">
            <a:noAutofit/>
          </a:bodyPr>
          <a:lstStyle/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 sz="1600"/>
              <a:t>Enterprise-grade calling features</a:t>
            </a:r>
            <a:r>
              <a:rPr lang="en-US"/>
              <a:t> </a:t>
            </a:r>
            <a:endParaRPr lang="en-US">
              <a:cs typeface="CiscoSansTT Light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 sz="1600"/>
              <a:t>Easy-to-use, secure, and reliable</a:t>
            </a:r>
            <a:endParaRPr lang="en-US" sz="1600">
              <a:cs typeface="CiscoSansTT Light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 sz="1600"/>
              <a:t>Flexible migration to cloud</a:t>
            </a:r>
            <a:endParaRPr lang="en-US" sz="1600">
              <a:cs typeface="CiscoSansTT Light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 sz="1600"/>
              <a:t>Unparalleled global coverage</a:t>
            </a:r>
            <a:endParaRPr lang="en-US" sz="1600">
              <a:cs typeface="CiscoSansTT Light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 sz="1600"/>
              <a:t>Centralized management and administration via Control Hub</a:t>
            </a:r>
            <a:endParaRPr lang="en-US" sz="1600">
              <a:cs typeface="CiscoSansTT Light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r>
              <a:rPr lang="en-US"/>
              <a:t>FedRAMP Moderate Authorized</a:t>
            </a:r>
            <a:endParaRPr lang="en-US" sz="1600">
              <a:cs typeface="CiscoSansTT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FA64B-3C93-C76E-5FDF-00ED043A4765}"/>
              </a:ext>
            </a:extLst>
          </p:cNvPr>
          <p:cNvSpPr txBox="1"/>
          <p:nvPr/>
        </p:nvSpPr>
        <p:spPr>
          <a:xfrm>
            <a:off x="8025369" y="34734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22D4C8B4-05BD-7974-2785-2ADB4420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3" t="12022" r="29094" b="13988"/>
          <a:stretch/>
        </p:blipFill>
        <p:spPr>
          <a:xfrm>
            <a:off x="4931058" y="1191652"/>
            <a:ext cx="3327727" cy="34126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9005D0-680F-54EF-6506-6313E79B78B4}"/>
              </a:ext>
            </a:extLst>
          </p:cNvPr>
          <p:cNvGrpSpPr/>
          <p:nvPr/>
        </p:nvGrpSpPr>
        <p:grpSpPr>
          <a:xfrm>
            <a:off x="9451176" y="1420060"/>
            <a:ext cx="1377262" cy="2955861"/>
            <a:chOff x="4606837" y="247920"/>
            <a:chExt cx="2964276" cy="63618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1CB2248-CF5E-0C98-358D-B8859AA717C6}"/>
                </a:ext>
              </a:extLst>
            </p:cNvPr>
            <p:cNvSpPr/>
            <p:nvPr/>
          </p:nvSpPr>
          <p:spPr>
            <a:xfrm>
              <a:off x="4606837" y="247920"/>
              <a:ext cx="2964276" cy="6361884"/>
            </a:xfrm>
            <a:prstGeom prst="roundRect">
              <a:avLst>
                <a:gd name="adj" fmla="val 3950"/>
              </a:avLst>
            </a:prstGeom>
            <a:solidFill>
              <a:schemeClr val="bg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pic>
          <p:nvPicPr>
            <p:cNvPr id="19" name="Picture 18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16B01DB2-72E9-BA89-C14D-45F4D899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990" y="291327"/>
              <a:ext cx="2897970" cy="627506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5F2957-946D-055F-6437-81687B929E0E}"/>
              </a:ext>
            </a:extLst>
          </p:cNvPr>
          <p:cNvGrpSpPr/>
          <p:nvPr/>
        </p:nvGrpSpPr>
        <p:grpSpPr>
          <a:xfrm>
            <a:off x="6762133" y="3525304"/>
            <a:ext cx="3377674" cy="2706130"/>
            <a:chOff x="2461804" y="824753"/>
            <a:chExt cx="7268391" cy="58233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13E349-7746-4DFF-CE0A-EDBF62742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1804" y="824753"/>
              <a:ext cx="7268391" cy="5823300"/>
            </a:xfrm>
            <a:prstGeom prst="rect">
              <a:avLst/>
            </a:prstGeom>
          </p:spPr>
        </p:pic>
        <p:pic>
          <p:nvPicPr>
            <p:cNvPr id="23" name="Picture 22" descr="A person wearing headphones&#10;&#10;Description automatically generated with medium confidence">
              <a:extLst>
                <a:ext uri="{FF2B5EF4-FFF2-40B4-BE49-F238E27FC236}">
                  <a16:creationId xmlns:a16="http://schemas.microsoft.com/office/drawing/2014/main" id="{007CA91A-D723-372F-37C3-1F1FB633C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6113" y="1308847"/>
              <a:ext cx="5779774" cy="3427540"/>
            </a:xfrm>
            <a:prstGeom prst="rect">
              <a:avLst/>
            </a:prstGeom>
          </p:spPr>
        </p:pic>
      </p:grpSp>
      <p:pic>
        <p:nvPicPr>
          <p:cNvPr id="30" name="Picture 29" descr="A picture containing earphone, indoor, white, sitting&#10;&#10;Description automatically generated">
            <a:extLst>
              <a:ext uri="{FF2B5EF4-FFF2-40B4-BE49-F238E27FC236}">
                <a16:creationId xmlns:a16="http://schemas.microsoft.com/office/drawing/2014/main" id="{967F6CB4-C939-AB71-E6B0-B9F60A963E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16031" y="3136885"/>
            <a:ext cx="2032333" cy="304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F9B84-07C5-775C-1CAA-60E821184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173" y="3455204"/>
            <a:ext cx="4607241" cy="28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C4383-3B46-AE86-2C1B-257AD3DBF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https://help.webex.com/en-us/article/n68tcpb/Webex-Edge-Connect</a:t>
            </a:r>
            <a:endParaRPr lang="en-US" dirty="0"/>
          </a:p>
          <a:p>
            <a:r>
              <a:rPr lang="en-US" dirty="0">
                <a:hlinkClick r:id="rId3"/>
              </a:rPr>
              <a:t>https://www.cisco.com/c/dam/en/us/td/docs/solutions/PA/EdgeConnect/PA_Edge_Connect_Design.pdf</a:t>
            </a:r>
            <a:endParaRPr lang="en-US" dirty="0"/>
          </a:p>
          <a:p>
            <a:pPr marL="7619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F6939D-54E5-DF18-3900-A67A1687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References</a:t>
            </a:r>
          </a:p>
        </p:txBody>
      </p:sp>
    </p:spTree>
    <p:extLst>
      <p:ext uri="{BB962C8B-B14F-4D97-AF65-F5344CB8AC3E}">
        <p14:creationId xmlns:p14="http://schemas.microsoft.com/office/powerpoint/2010/main" val="36207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A66274-0914-D9F6-575C-429A3B87BBFC}"/>
              </a:ext>
            </a:extLst>
          </p:cNvPr>
          <p:cNvSpPr txBox="1"/>
          <p:nvPr/>
        </p:nvSpPr>
        <p:spPr>
          <a:xfrm>
            <a:off x="5782235" y="32945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2EE4-92D1-ED0D-0A99-DAA4B7E9AE85}"/>
              </a:ext>
            </a:extLst>
          </p:cNvPr>
          <p:cNvSpPr txBox="1"/>
          <p:nvPr/>
        </p:nvSpPr>
        <p:spPr>
          <a:xfrm>
            <a:off x="5052447" y="364210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8CAED-9CCB-D94E-3300-2FDC4773BE15}"/>
              </a:ext>
            </a:extLst>
          </p:cNvPr>
          <p:cNvSpPr txBox="1"/>
          <p:nvPr/>
        </p:nvSpPr>
        <p:spPr>
          <a:xfrm>
            <a:off x="6059837" y="32856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350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0059-C1AC-D1DA-CB90-20C6ED63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Webex Calling Multi-Tenant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76B7E-6C12-CA6D-D1F3-29423D3E6CEB}"/>
              </a:ext>
            </a:extLst>
          </p:cNvPr>
          <p:cNvSpPr/>
          <p:nvPr/>
        </p:nvSpPr>
        <p:spPr>
          <a:xfrm>
            <a:off x="8762608" y="2288005"/>
            <a:ext cx="2965448" cy="24826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06910" indent="-306910" defTabSz="609539">
              <a:lnSpc>
                <a:spcPct val="12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2"/>
                </a:solidFill>
                <a:cs typeface="CiscoSansTT Light" panose="020B0503020201020303" pitchFamily="34" charset="0"/>
              </a:rPr>
              <a:t>Multi-Tenant service is </a:t>
            </a:r>
            <a:r>
              <a:rPr lang="en-US" sz="1600" b="1" u="sng" dirty="0">
                <a:solidFill>
                  <a:schemeClr val="bg2"/>
                </a:solidFill>
                <a:cs typeface="CiscoSansTT Light" panose="020B0503020201020303" pitchFamily="34" charset="0"/>
              </a:rPr>
              <a:t>primarily delivered via an over-the-top internet </a:t>
            </a:r>
            <a:r>
              <a:rPr lang="en-US" sz="1600" dirty="0">
                <a:solidFill>
                  <a:schemeClr val="bg2"/>
                </a:solidFill>
                <a:cs typeface="CiscoSansTT Light" panose="020B0503020201020303" pitchFamily="34" charset="0"/>
              </a:rPr>
              <a:t>access to the Webex Cloud</a:t>
            </a:r>
          </a:p>
          <a:p>
            <a:pPr marL="306910" indent="-306910" defTabSz="609539">
              <a:lnSpc>
                <a:spcPct val="12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2"/>
                </a:solidFill>
                <a:cs typeface="CiscoSansTT Light" panose="020B0503020201020303" pitchFamily="34" charset="0"/>
              </a:rPr>
              <a:t>Additional private access options via </a:t>
            </a:r>
            <a:r>
              <a:rPr lang="en-US" sz="1600" b="1" u="sng" dirty="0">
                <a:solidFill>
                  <a:schemeClr val="bg2"/>
                </a:solidFill>
                <a:cs typeface="CiscoSansTT Light" panose="020B0503020201020303" pitchFamily="34" charset="0"/>
              </a:rPr>
              <a:t>Webex® Edge Connect</a:t>
            </a:r>
            <a:r>
              <a:rPr lang="en-US" sz="1600" u="sng" dirty="0">
                <a:solidFill>
                  <a:schemeClr val="bg2"/>
                </a:solidFill>
                <a:cs typeface="CiscoSansTT Light" panose="020B0503020201020303" pitchFamily="34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cs typeface="CiscoSansTT Light" panose="020B0503020201020303" pitchFamily="34" charset="0"/>
              </a:rPr>
              <a:t>or a Private Connect are also available</a:t>
            </a:r>
            <a:endParaRPr lang="en-US" sz="1867" dirty="0">
              <a:solidFill>
                <a:schemeClr val="bg2"/>
              </a:solidFill>
              <a:cs typeface="CiscoSansTT Light" panose="020B0503020201020303" pitchFamily="34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7D86AD8-C9D5-2C71-098C-AEAA15B9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" y="2130663"/>
            <a:ext cx="8441623" cy="27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3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4324-7A28-7956-8FDA-A5BEE3E74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070" y="2967399"/>
            <a:ext cx="10972801" cy="1262529"/>
          </a:xfrm>
        </p:spPr>
        <p:txBody>
          <a:bodyPr/>
          <a:lstStyle/>
          <a:p>
            <a:pPr algn="l"/>
            <a:r>
              <a:rPr lang="en-US" sz="6600" b="1" dirty="0"/>
              <a:t>Peering</a:t>
            </a:r>
          </a:p>
        </p:txBody>
      </p:sp>
    </p:spTree>
    <p:extLst>
      <p:ext uri="{BB962C8B-B14F-4D97-AF65-F5344CB8AC3E}">
        <p14:creationId xmlns:p14="http://schemas.microsoft.com/office/powerpoint/2010/main" val="147748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6658309" y="4637132"/>
            <a:ext cx="3869899" cy="1126411"/>
          </a:xfrm>
          <a:prstGeom prst="roundRect">
            <a:avLst>
              <a:gd name="adj" fmla="val 10473"/>
            </a:avLst>
          </a:prstGeom>
          <a:solidFill>
            <a:srgbClr val="FFFFFF"/>
          </a:solidFill>
          <a:ln w="12700">
            <a:solidFill>
              <a:srgbClr val="FFFFFF">
                <a:lumMod val="75000"/>
              </a:srgbClr>
            </a:solidFill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/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32" b="0" i="0" u="none" strike="noStrike" kern="1200" cap="none" spc="0" normalizeH="0" baseline="0" noProof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</p:txBody>
      </p:sp>
      <p:sp>
        <p:nvSpPr>
          <p:cNvPr id="155" name="Shape 426">
            <a:extLst>
              <a:ext uri="{FF2B5EF4-FFF2-40B4-BE49-F238E27FC236}">
                <a16:creationId xmlns:a16="http://schemas.microsoft.com/office/drawing/2014/main" id="{B307CFBB-33E0-7A41-8C7A-79574E719840}"/>
              </a:ext>
            </a:extLst>
          </p:cNvPr>
          <p:cNvSpPr>
            <a:spLocks noChangeAspect="1"/>
          </p:cNvSpPr>
          <p:nvPr/>
        </p:nvSpPr>
        <p:spPr>
          <a:xfrm flipH="1">
            <a:off x="8244691" y="3162192"/>
            <a:ext cx="1243157" cy="72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3" extrusionOk="0">
                <a:moveTo>
                  <a:pt x="11716" y="15"/>
                </a:moveTo>
                <a:cubicBezTo>
                  <a:pt x="10119" y="201"/>
                  <a:pt x="8661" y="2073"/>
                  <a:pt x="8101" y="4969"/>
                </a:cubicBezTo>
                <a:lnTo>
                  <a:pt x="8012" y="5642"/>
                </a:lnTo>
                <a:lnTo>
                  <a:pt x="7543" y="5247"/>
                </a:lnTo>
                <a:cubicBezTo>
                  <a:pt x="5855" y="4186"/>
                  <a:pt x="4010" y="5793"/>
                  <a:pt x="3422" y="8835"/>
                </a:cubicBezTo>
                <a:cubicBezTo>
                  <a:pt x="3274" y="9596"/>
                  <a:pt x="3220" y="10374"/>
                  <a:pt x="3247" y="11130"/>
                </a:cubicBezTo>
                <a:lnTo>
                  <a:pt x="3304" y="11520"/>
                </a:lnTo>
                <a:lnTo>
                  <a:pt x="2807" y="11429"/>
                </a:lnTo>
                <a:cubicBezTo>
                  <a:pt x="1257" y="11429"/>
                  <a:pt x="0" y="13696"/>
                  <a:pt x="0" y="16491"/>
                </a:cubicBezTo>
                <a:cubicBezTo>
                  <a:pt x="0" y="18937"/>
                  <a:pt x="962" y="20978"/>
                  <a:pt x="2242" y="21450"/>
                </a:cubicBezTo>
                <a:lnTo>
                  <a:pt x="2601" y="21516"/>
                </a:lnTo>
                <a:lnTo>
                  <a:pt x="2601" y="21553"/>
                </a:lnTo>
                <a:lnTo>
                  <a:pt x="2807" y="21553"/>
                </a:lnTo>
                <a:lnTo>
                  <a:pt x="2807" y="21553"/>
                </a:lnTo>
                <a:lnTo>
                  <a:pt x="2808" y="21553"/>
                </a:lnTo>
                <a:lnTo>
                  <a:pt x="17992" y="21553"/>
                </a:lnTo>
                <a:lnTo>
                  <a:pt x="17992" y="21553"/>
                </a:lnTo>
                <a:lnTo>
                  <a:pt x="17992" y="21553"/>
                </a:lnTo>
                <a:lnTo>
                  <a:pt x="18011" y="21553"/>
                </a:lnTo>
                <a:lnTo>
                  <a:pt x="18011" y="21550"/>
                </a:lnTo>
                <a:lnTo>
                  <a:pt x="18719" y="21421"/>
                </a:lnTo>
                <a:cubicBezTo>
                  <a:pt x="20363" y="20814"/>
                  <a:pt x="21600" y="18191"/>
                  <a:pt x="21600" y="15048"/>
                </a:cubicBezTo>
                <a:cubicBezTo>
                  <a:pt x="21600" y="12802"/>
                  <a:pt x="20969" y="10822"/>
                  <a:pt x="20009" y="9653"/>
                </a:cubicBezTo>
                <a:lnTo>
                  <a:pt x="19459" y="9115"/>
                </a:lnTo>
                <a:lnTo>
                  <a:pt x="19550" y="8434"/>
                </a:lnTo>
                <a:cubicBezTo>
                  <a:pt x="19681" y="6680"/>
                  <a:pt x="19116" y="4944"/>
                  <a:pt x="18153" y="4339"/>
                </a:cubicBezTo>
                <a:cubicBezTo>
                  <a:pt x="17878" y="4166"/>
                  <a:pt x="17596" y="4101"/>
                  <a:pt x="17323" y="4133"/>
                </a:cubicBezTo>
                <a:cubicBezTo>
                  <a:pt x="16913" y="4181"/>
                  <a:pt x="16520" y="4445"/>
                  <a:pt x="16195" y="4884"/>
                </a:cubicBezTo>
                <a:lnTo>
                  <a:pt x="15923" y="5376"/>
                </a:lnTo>
                <a:lnTo>
                  <a:pt x="15679" y="4187"/>
                </a:lnTo>
                <a:cubicBezTo>
                  <a:pt x="15222" y="2481"/>
                  <a:pt x="14404" y="1088"/>
                  <a:pt x="13332" y="415"/>
                </a:cubicBezTo>
                <a:cubicBezTo>
                  <a:pt x="12797" y="78"/>
                  <a:pt x="12249" y="-47"/>
                  <a:pt x="11716" y="15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E3241B">
                <a:lumMod val="40000"/>
                <a:lumOff val="60000"/>
              </a:srgbClr>
            </a:solidFill>
          </a:ln>
        </p:spPr>
        <p:txBody>
          <a:bodyPr wrap="none" lIns="38140" tIns="38140" rIns="38140" bIns="38140" anchor="ctr">
            <a:normAutofit fontScale="92500" lnSpcReduction="10000"/>
          </a:bodyPr>
          <a:lstStyle/>
          <a:p>
            <a:pPr marL="0" marR="0" lvl="0" indent="0" algn="ctr" defTabSz="423425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iscoSansTT Light"/>
              <a:ea typeface="ＭＳ Ｐゴシック" charset="-128"/>
              <a:cs typeface="+mn-cs"/>
              <a:sym typeface="CiscoSansTT ExtraLight"/>
            </a:endParaRPr>
          </a:p>
          <a:p>
            <a:pPr marL="0" marR="0" lvl="0" indent="0" algn="ctr" defTabSz="423425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rPr>
              <a:t>Access</a:t>
            </a:r>
          </a:p>
          <a:p>
            <a:pPr marL="0" marR="0" lvl="0" indent="0" algn="ctr" defTabSz="423425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rPr>
              <a:t>Network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iscoSansTT Light"/>
              <a:ea typeface="ＭＳ Ｐゴシック" charset="-128"/>
              <a:cs typeface="+mn-cs"/>
              <a:sym typeface="CiscoSansTT ExtraLight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A259BD-5F6F-3641-AF9D-FFA154E33FA8}"/>
              </a:ext>
            </a:extLst>
          </p:cNvPr>
          <p:cNvGrpSpPr/>
          <p:nvPr/>
        </p:nvGrpSpPr>
        <p:grpSpPr>
          <a:xfrm>
            <a:off x="7727161" y="1689005"/>
            <a:ext cx="2280058" cy="1525909"/>
            <a:chOff x="6671338" y="8307679"/>
            <a:chExt cx="2280058" cy="152590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7FDCDA-01D1-8C44-8AEB-968B01C626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9355" y="8307679"/>
              <a:ext cx="2262041" cy="1250081"/>
              <a:chOff x="509472" y="7738582"/>
              <a:chExt cx="2262041" cy="1250081"/>
            </a:xfrm>
          </p:grpSpPr>
          <p:sp>
            <p:nvSpPr>
              <p:cNvPr id="145" name="Shape 426">
                <a:extLst>
                  <a:ext uri="{FF2B5EF4-FFF2-40B4-BE49-F238E27FC236}">
                    <a16:creationId xmlns:a16="http://schemas.microsoft.com/office/drawing/2014/main" id="{31615358-AF55-0B48-8115-5B120A3D8A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09472" y="7738582"/>
                <a:ext cx="2262041" cy="1250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3" extrusionOk="0">
                    <a:moveTo>
                      <a:pt x="11716" y="15"/>
                    </a:moveTo>
                    <a:cubicBezTo>
                      <a:pt x="10119" y="201"/>
                      <a:pt x="8661" y="2073"/>
                      <a:pt x="8101" y="4969"/>
                    </a:cubicBezTo>
                    <a:lnTo>
                      <a:pt x="8012" y="5642"/>
                    </a:lnTo>
                    <a:lnTo>
                      <a:pt x="7543" y="5247"/>
                    </a:lnTo>
                    <a:cubicBezTo>
                      <a:pt x="5855" y="4186"/>
                      <a:pt x="4010" y="5793"/>
                      <a:pt x="3422" y="8835"/>
                    </a:cubicBezTo>
                    <a:cubicBezTo>
                      <a:pt x="3274" y="9596"/>
                      <a:pt x="3220" y="10374"/>
                      <a:pt x="3247" y="11130"/>
                    </a:cubicBezTo>
                    <a:lnTo>
                      <a:pt x="3304" y="11520"/>
                    </a:lnTo>
                    <a:lnTo>
                      <a:pt x="2807" y="11429"/>
                    </a:lnTo>
                    <a:cubicBezTo>
                      <a:pt x="1257" y="11429"/>
                      <a:pt x="0" y="13696"/>
                      <a:pt x="0" y="16491"/>
                    </a:cubicBezTo>
                    <a:cubicBezTo>
                      <a:pt x="0" y="18937"/>
                      <a:pt x="962" y="20978"/>
                      <a:pt x="2242" y="21450"/>
                    </a:cubicBezTo>
                    <a:lnTo>
                      <a:pt x="2601" y="21516"/>
                    </a:lnTo>
                    <a:lnTo>
                      <a:pt x="2601" y="21553"/>
                    </a:lnTo>
                    <a:lnTo>
                      <a:pt x="2807" y="21553"/>
                    </a:lnTo>
                    <a:lnTo>
                      <a:pt x="2807" y="21553"/>
                    </a:lnTo>
                    <a:lnTo>
                      <a:pt x="2808" y="21553"/>
                    </a:lnTo>
                    <a:lnTo>
                      <a:pt x="17992" y="21553"/>
                    </a:lnTo>
                    <a:lnTo>
                      <a:pt x="17992" y="21553"/>
                    </a:lnTo>
                    <a:lnTo>
                      <a:pt x="17992" y="21553"/>
                    </a:lnTo>
                    <a:lnTo>
                      <a:pt x="18011" y="21553"/>
                    </a:lnTo>
                    <a:lnTo>
                      <a:pt x="18011" y="21550"/>
                    </a:lnTo>
                    <a:lnTo>
                      <a:pt x="18719" y="21421"/>
                    </a:lnTo>
                    <a:cubicBezTo>
                      <a:pt x="20363" y="20814"/>
                      <a:pt x="21600" y="18191"/>
                      <a:pt x="21600" y="15048"/>
                    </a:cubicBezTo>
                    <a:cubicBezTo>
                      <a:pt x="21600" y="12802"/>
                      <a:pt x="20969" y="10822"/>
                      <a:pt x="20009" y="9653"/>
                    </a:cubicBezTo>
                    <a:lnTo>
                      <a:pt x="19459" y="9115"/>
                    </a:lnTo>
                    <a:lnTo>
                      <a:pt x="19550" y="8434"/>
                    </a:lnTo>
                    <a:cubicBezTo>
                      <a:pt x="19681" y="6680"/>
                      <a:pt x="19116" y="4944"/>
                      <a:pt x="18153" y="4339"/>
                    </a:cubicBezTo>
                    <a:cubicBezTo>
                      <a:pt x="17878" y="4166"/>
                      <a:pt x="17596" y="4101"/>
                      <a:pt x="17323" y="4133"/>
                    </a:cubicBezTo>
                    <a:cubicBezTo>
                      <a:pt x="16913" y="4181"/>
                      <a:pt x="16520" y="4445"/>
                      <a:pt x="16195" y="4884"/>
                    </a:cubicBezTo>
                    <a:lnTo>
                      <a:pt x="15923" y="5376"/>
                    </a:lnTo>
                    <a:lnTo>
                      <a:pt x="15679" y="4187"/>
                    </a:lnTo>
                    <a:cubicBezTo>
                      <a:pt x="15222" y="2481"/>
                      <a:pt x="14404" y="1088"/>
                      <a:pt x="13332" y="415"/>
                    </a:cubicBezTo>
                    <a:cubicBezTo>
                      <a:pt x="12797" y="78"/>
                      <a:pt x="12249" y="-47"/>
                      <a:pt x="11716" y="15"/>
                    </a:cubicBezTo>
                    <a:close/>
                  </a:path>
                </a:pathLst>
              </a:custGeom>
              <a:solidFill>
                <a:srgbClr val="00BCF5"/>
              </a:solidFill>
              <a:ln w="25400">
                <a:solidFill>
                  <a:srgbClr val="00BCF5"/>
                </a:solidFill>
              </a:ln>
            </p:spPr>
            <p:txBody>
              <a:bodyPr lIns="38140" tIns="38140" rIns="38140" bIns="38140" anchor="ctr"/>
              <a:lstStyle/>
              <a:p>
                <a:pPr marL="0" marR="0" lvl="0" indent="0" algn="ctr" defTabSz="423425" rtl="0" eaLnBrk="0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719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 charset="-128"/>
                  <a:cs typeface="+mn-cs"/>
                  <a:sym typeface="CiscoSansTT ExtraLight"/>
                </a:endParaRPr>
              </a:p>
            </p:txBody>
          </p:sp>
          <p:pic>
            <p:nvPicPr>
              <p:cNvPr id="146" name="Image" descr="Image">
                <a:extLst>
                  <a:ext uri="{FF2B5EF4-FFF2-40B4-BE49-F238E27FC236}">
                    <a16:creationId xmlns:a16="http://schemas.microsoft.com/office/drawing/2014/main" id="{2CAC1F47-D5E4-A64C-B931-064C60C0D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6649" y="8028044"/>
                <a:ext cx="1220477" cy="733007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8FCC351-9EBD-984E-B9F1-7699926B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338" y="9285621"/>
              <a:ext cx="578261" cy="547967"/>
              <a:chOff x="416509" y="1973530"/>
              <a:chExt cx="578261" cy="547967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AB9973E-0468-EB4E-A892-45F7D77A313C}"/>
                  </a:ext>
                </a:extLst>
              </p:cNvPr>
              <p:cNvSpPr/>
              <p:nvPr/>
            </p:nvSpPr>
            <p:spPr>
              <a:xfrm>
                <a:off x="465573" y="2031950"/>
                <a:ext cx="480132" cy="43112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pic>
            <p:nvPicPr>
              <p:cNvPr id="144" name="calling_black@4x.png" descr="calling_black@4x.png">
                <a:extLst>
                  <a:ext uri="{FF2B5EF4-FFF2-40B4-BE49-F238E27FC236}">
                    <a16:creationId xmlns:a16="http://schemas.microsoft.com/office/drawing/2014/main" id="{F8E0F92E-2BAD-744F-A986-551732E7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6509" y="1973530"/>
                <a:ext cx="578261" cy="547967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cxnSp>
        <p:nvCxnSpPr>
          <p:cNvPr id="46" name="Google Shape;575;p107">
            <a:extLst>
              <a:ext uri="{FF2B5EF4-FFF2-40B4-BE49-F238E27FC236}">
                <a16:creationId xmlns:a16="http://schemas.microsoft.com/office/drawing/2014/main" id="{24D821DA-997A-1A47-B7AF-8C9676B94E7D}"/>
              </a:ext>
            </a:extLst>
          </p:cNvPr>
          <p:cNvCxnSpPr/>
          <p:nvPr/>
        </p:nvCxnSpPr>
        <p:spPr>
          <a:xfrm>
            <a:off x="8962689" y="2883277"/>
            <a:ext cx="0" cy="1554284"/>
          </a:xfrm>
          <a:prstGeom prst="straightConnector1">
            <a:avLst/>
          </a:prstGeom>
          <a:noFill/>
          <a:ln w="19050" cap="flat" cmpd="sng">
            <a:solidFill>
              <a:srgbClr val="3F3F3F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5EAADC4-B4BD-A640-80CF-6C2F04C06AE7}"/>
              </a:ext>
            </a:extLst>
          </p:cNvPr>
          <p:cNvGrpSpPr>
            <a:grpSpLocks noChangeAspect="1"/>
          </p:cNvGrpSpPr>
          <p:nvPr/>
        </p:nvGrpSpPr>
        <p:grpSpPr>
          <a:xfrm>
            <a:off x="7311799" y="4431037"/>
            <a:ext cx="774146" cy="503075"/>
            <a:chOff x="5332939" y="3568716"/>
            <a:chExt cx="1266607" cy="823098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89BEE20-3D56-4E46-9DD0-63C58748A4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2939" y="3568716"/>
              <a:ext cx="1266607" cy="823098"/>
              <a:chOff x="3450034" y="2192353"/>
              <a:chExt cx="945898" cy="614684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BD348CBF-8E32-2A41-83FB-5EB1FFD32D4F}"/>
                  </a:ext>
                </a:extLst>
              </p:cNvPr>
              <p:cNvSpPr/>
              <p:nvPr/>
            </p:nvSpPr>
            <p:spPr>
              <a:xfrm>
                <a:off x="3450034" y="2192353"/>
                <a:ext cx="945898" cy="614684"/>
              </a:xfrm>
              <a:prstGeom prst="roundRect">
                <a:avLst/>
              </a:prstGeom>
              <a:solidFill>
                <a:srgbClr val="57585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12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grpSp>
            <p:nvGrpSpPr>
              <p:cNvPr id="164" name="Group 105">
                <a:extLst>
                  <a:ext uri="{FF2B5EF4-FFF2-40B4-BE49-F238E27FC236}">
                    <a16:creationId xmlns:a16="http://schemas.microsoft.com/office/drawing/2014/main" id="{3A841D7B-A986-DB4B-A46C-D46196F8485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01887" y="2492927"/>
                <a:ext cx="283202" cy="266993"/>
                <a:chOff x="1991" y="1544"/>
                <a:chExt cx="961" cy="906"/>
              </a:xfrm>
            </p:grpSpPr>
            <p:sp>
              <p:nvSpPr>
                <p:cNvPr id="202" name="Freeform 106">
                  <a:extLst>
                    <a:ext uri="{FF2B5EF4-FFF2-40B4-BE49-F238E27FC236}">
                      <a16:creationId xmlns:a16="http://schemas.microsoft.com/office/drawing/2014/main" id="{5853A1DF-AA7A-6D4C-92A5-214DB3C01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1544"/>
                  <a:ext cx="585" cy="906"/>
                </a:xfrm>
                <a:custGeom>
                  <a:avLst/>
                  <a:gdLst>
                    <a:gd name="T0" fmla="*/ 5 w 70"/>
                    <a:gd name="T1" fmla="*/ 0 h 111"/>
                    <a:gd name="T2" fmla="*/ 0 w 70"/>
                    <a:gd name="T3" fmla="*/ 5 h 111"/>
                    <a:gd name="T4" fmla="*/ 0 w 70"/>
                    <a:gd name="T5" fmla="*/ 111 h 111"/>
                    <a:gd name="T6" fmla="*/ 70 w 70"/>
                    <a:gd name="T7" fmla="*/ 111 h 111"/>
                    <a:gd name="T8" fmla="*/ 70 w 70"/>
                    <a:gd name="T9" fmla="*/ 5 h 111"/>
                    <a:gd name="T10" fmla="*/ 65 w 70"/>
                    <a:gd name="T11" fmla="*/ 0 h 111"/>
                    <a:gd name="T12" fmla="*/ 5 w 70"/>
                    <a:gd name="T13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111">
                      <a:moveTo>
                        <a:pt x="5" y="0"/>
                      </a:moveTo>
                      <a:cubicBezTo>
                        <a:pt x="2" y="0"/>
                        <a:pt x="0" y="3"/>
                        <a:pt x="0" y="5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70" y="111"/>
                        <a:pt x="70" y="111"/>
                        <a:pt x="70" y="111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70" y="3"/>
                        <a:pt x="67" y="0"/>
                        <a:pt x="65" y="0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57585A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Rectangle 107">
                  <a:extLst>
                    <a:ext uri="{FF2B5EF4-FFF2-40B4-BE49-F238E27FC236}">
                      <a16:creationId xmlns:a16="http://schemas.microsoft.com/office/drawing/2014/main" id="{1EC3B1BC-15A2-994D-BF59-67F3E63CF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9" y="1650"/>
                  <a:ext cx="84" cy="81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4" name="Rectangle 108">
                  <a:extLst>
                    <a:ext uri="{FF2B5EF4-FFF2-40B4-BE49-F238E27FC236}">
                      <a16:creationId xmlns:a16="http://schemas.microsoft.com/office/drawing/2014/main" id="{62368C01-0883-824C-AAC2-866AC4441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1650"/>
                  <a:ext cx="84" cy="81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5" name="Rectangle 109">
                  <a:extLst>
                    <a:ext uri="{FF2B5EF4-FFF2-40B4-BE49-F238E27FC236}">
                      <a16:creationId xmlns:a16="http://schemas.microsoft.com/office/drawing/2014/main" id="{6A009FA0-0829-8040-A9D9-AE10200D7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" y="1650"/>
                  <a:ext cx="84" cy="81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6" name="Rectangle 110">
                  <a:extLst>
                    <a:ext uri="{FF2B5EF4-FFF2-40B4-BE49-F238E27FC236}">
                      <a16:creationId xmlns:a16="http://schemas.microsoft.com/office/drawing/2014/main" id="{C6195DB4-B1C2-D041-A4B4-3E33E45CBC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9" y="1993"/>
                  <a:ext cx="84" cy="89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6" name="Rectangle 111">
                  <a:extLst>
                    <a:ext uri="{FF2B5EF4-FFF2-40B4-BE49-F238E27FC236}">
                      <a16:creationId xmlns:a16="http://schemas.microsoft.com/office/drawing/2014/main" id="{EF8DB5A9-0B31-A140-8105-E5A56B284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1993"/>
                  <a:ext cx="84" cy="89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8" name="Rectangle 112">
                  <a:extLst>
                    <a:ext uri="{FF2B5EF4-FFF2-40B4-BE49-F238E27FC236}">
                      <a16:creationId xmlns:a16="http://schemas.microsoft.com/office/drawing/2014/main" id="{2A6DE7DB-46AF-C649-9C75-D94DD71FB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" y="1993"/>
                  <a:ext cx="84" cy="89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9" name="Rectangle 113">
                  <a:extLst>
                    <a:ext uri="{FF2B5EF4-FFF2-40B4-BE49-F238E27FC236}">
                      <a16:creationId xmlns:a16="http://schemas.microsoft.com/office/drawing/2014/main" id="{718858BD-D5D7-ED41-AD3A-C22D89D98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9" y="1821"/>
                  <a:ext cx="84" cy="90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0" name="Rectangle 114">
                  <a:extLst>
                    <a:ext uri="{FF2B5EF4-FFF2-40B4-BE49-F238E27FC236}">
                      <a16:creationId xmlns:a16="http://schemas.microsoft.com/office/drawing/2014/main" id="{F8334F4B-863D-F549-8DB8-D9486366F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1821"/>
                  <a:ext cx="84" cy="90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1" name="Rectangle 115">
                  <a:extLst>
                    <a:ext uri="{FF2B5EF4-FFF2-40B4-BE49-F238E27FC236}">
                      <a16:creationId xmlns:a16="http://schemas.microsoft.com/office/drawing/2014/main" id="{CBE5F621-A341-3E4A-B078-1CB8AB91E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" y="1821"/>
                  <a:ext cx="84" cy="90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2" name="Freeform 116">
                  <a:extLst>
                    <a:ext uri="{FF2B5EF4-FFF2-40B4-BE49-F238E27FC236}">
                      <a16:creationId xmlns:a16="http://schemas.microsoft.com/office/drawing/2014/main" id="{E7BB6EF7-E857-0743-8ECC-BD1A353D2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7" y="1846"/>
                  <a:ext cx="435" cy="604"/>
                </a:xfrm>
                <a:custGeom>
                  <a:avLst/>
                  <a:gdLst>
                    <a:gd name="T0" fmla="*/ 5 w 52"/>
                    <a:gd name="T1" fmla="*/ 0 h 74"/>
                    <a:gd name="T2" fmla="*/ 0 w 52"/>
                    <a:gd name="T3" fmla="*/ 5 h 74"/>
                    <a:gd name="T4" fmla="*/ 0 w 52"/>
                    <a:gd name="T5" fmla="*/ 74 h 74"/>
                    <a:gd name="T6" fmla="*/ 52 w 52"/>
                    <a:gd name="T7" fmla="*/ 74 h 74"/>
                    <a:gd name="T8" fmla="*/ 52 w 52"/>
                    <a:gd name="T9" fmla="*/ 5 h 74"/>
                    <a:gd name="T10" fmla="*/ 47 w 52"/>
                    <a:gd name="T11" fmla="*/ 0 h 74"/>
                    <a:gd name="T12" fmla="*/ 5 w 52"/>
                    <a:gd name="T1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74">
                      <a:moveTo>
                        <a:pt x="5" y="0"/>
                      </a:move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52" y="74"/>
                        <a:pt x="52" y="74"/>
                        <a:pt x="52" y="74"/>
                      </a:cubicBezTo>
                      <a:cubicBezTo>
                        <a:pt x="52" y="5"/>
                        <a:pt x="52" y="5"/>
                        <a:pt x="52" y="5"/>
                      </a:cubicBezTo>
                      <a:cubicBezTo>
                        <a:pt x="52" y="2"/>
                        <a:pt x="50" y="0"/>
                        <a:pt x="47" y="0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57585A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3" name="Rectangle 117">
                  <a:extLst>
                    <a:ext uri="{FF2B5EF4-FFF2-40B4-BE49-F238E27FC236}">
                      <a16:creationId xmlns:a16="http://schemas.microsoft.com/office/drawing/2014/main" id="{301387E7-36CF-4C46-BD92-50D66F0B7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1" y="1927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4" name="Rectangle 118">
                  <a:extLst>
                    <a:ext uri="{FF2B5EF4-FFF2-40B4-BE49-F238E27FC236}">
                      <a16:creationId xmlns:a16="http://schemas.microsoft.com/office/drawing/2014/main" id="{63EAB1C4-8CCD-F947-B8B7-9C847D428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1927"/>
                  <a:ext cx="59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5" name="Rectangle 119">
                  <a:extLst>
                    <a:ext uri="{FF2B5EF4-FFF2-40B4-BE49-F238E27FC236}">
                      <a16:creationId xmlns:a16="http://schemas.microsoft.com/office/drawing/2014/main" id="{D1F07476-D58A-3042-86B8-F1F39EDAC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0" y="1927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6" name="Rectangle 120">
                  <a:extLst>
                    <a:ext uri="{FF2B5EF4-FFF2-40B4-BE49-F238E27FC236}">
                      <a16:creationId xmlns:a16="http://schemas.microsoft.com/office/drawing/2014/main" id="{3DF94E89-9480-D14E-8F26-BEF549977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1" y="2189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7" name="Rectangle 121">
                  <a:extLst>
                    <a:ext uri="{FF2B5EF4-FFF2-40B4-BE49-F238E27FC236}">
                      <a16:creationId xmlns:a16="http://schemas.microsoft.com/office/drawing/2014/main" id="{4F8EE5AC-C1C1-A14B-AC12-15CDFC794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2189"/>
                  <a:ext cx="59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8" name="Rectangle 122">
                  <a:extLst>
                    <a:ext uri="{FF2B5EF4-FFF2-40B4-BE49-F238E27FC236}">
                      <a16:creationId xmlns:a16="http://schemas.microsoft.com/office/drawing/2014/main" id="{11EFD9F2-F295-834B-926E-4537BC52B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0" y="2189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29" name="Rectangle 123">
                  <a:extLst>
                    <a:ext uri="{FF2B5EF4-FFF2-40B4-BE49-F238E27FC236}">
                      <a16:creationId xmlns:a16="http://schemas.microsoft.com/office/drawing/2014/main" id="{8E8A89A0-A5B3-A740-AE93-25CFCFE71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1" y="2058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0" name="Rectangle 124">
                  <a:extLst>
                    <a:ext uri="{FF2B5EF4-FFF2-40B4-BE49-F238E27FC236}">
                      <a16:creationId xmlns:a16="http://schemas.microsoft.com/office/drawing/2014/main" id="{F291FD16-4757-2C42-8B73-9BDD760E4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2058"/>
                  <a:ext cx="59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1" name="Rectangle 125">
                  <a:extLst>
                    <a:ext uri="{FF2B5EF4-FFF2-40B4-BE49-F238E27FC236}">
                      <a16:creationId xmlns:a16="http://schemas.microsoft.com/office/drawing/2014/main" id="{05A058A0-EFEC-2443-86F0-9AEFC15F7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0" y="2058"/>
                  <a:ext cx="58" cy="57"/>
                </a:xfrm>
                <a:prstGeom prst="rect">
                  <a:avLst/>
                </a:prstGeom>
                <a:solidFill>
                  <a:srgbClr val="575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95240BE4-F56B-7A43-9C94-D0EA330550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800000">
                <a:off x="3694259" y="2456128"/>
                <a:ext cx="181870" cy="80767"/>
                <a:chOff x="4705351" y="4362451"/>
                <a:chExt cx="1165225" cy="493712"/>
              </a:xfrm>
            </p:grpSpPr>
            <p:sp>
              <p:nvSpPr>
                <p:cNvPr id="166" name="Freeform 29">
                  <a:extLst>
                    <a:ext uri="{FF2B5EF4-FFF2-40B4-BE49-F238E27FC236}">
                      <a16:creationId xmlns:a16="http://schemas.microsoft.com/office/drawing/2014/main" id="{486291EE-A7F9-A14C-A4D4-3B579A119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288" y="4630738"/>
                  <a:ext cx="311150" cy="225425"/>
                </a:xfrm>
                <a:custGeom>
                  <a:avLst/>
                  <a:gdLst>
                    <a:gd name="T0" fmla="*/ 0 w 178"/>
                    <a:gd name="T1" fmla="*/ 0 h 129"/>
                    <a:gd name="T2" fmla="*/ 8 w 178"/>
                    <a:gd name="T3" fmla="*/ 13 h 129"/>
                    <a:gd name="T4" fmla="*/ 114 w 178"/>
                    <a:gd name="T5" fmla="*/ 119 h 129"/>
                    <a:gd name="T6" fmla="*/ 139 w 178"/>
                    <a:gd name="T7" fmla="*/ 129 h 129"/>
                    <a:gd name="T8" fmla="*/ 164 w 178"/>
                    <a:gd name="T9" fmla="*/ 119 h 129"/>
                    <a:gd name="T10" fmla="*/ 164 w 178"/>
                    <a:gd name="T11" fmla="*/ 69 h 129"/>
                    <a:gd name="T12" fmla="*/ 119 w 178"/>
                    <a:gd name="T13" fmla="*/ 24 h 129"/>
                    <a:gd name="T14" fmla="*/ 34 w 178"/>
                    <a:gd name="T15" fmla="*/ 24 h 129"/>
                    <a:gd name="T16" fmla="*/ 33 w 178"/>
                    <a:gd name="T17" fmla="*/ 24 h 129"/>
                    <a:gd name="T18" fmla="*/ 30 w 178"/>
                    <a:gd name="T19" fmla="*/ 23 h 129"/>
                    <a:gd name="T20" fmla="*/ 21 w 178"/>
                    <a:gd name="T21" fmla="*/ 21 h 129"/>
                    <a:gd name="T22" fmla="*/ 21 w 178"/>
                    <a:gd name="T23" fmla="*/ 21 h 129"/>
                    <a:gd name="T24" fmla="*/ 21 w 178"/>
                    <a:gd name="T25" fmla="*/ 21 h 129"/>
                    <a:gd name="T26" fmla="*/ 21 w 178"/>
                    <a:gd name="T27" fmla="*/ 21 h 129"/>
                    <a:gd name="T28" fmla="*/ 21 w 178"/>
                    <a:gd name="T29" fmla="*/ 21 h 129"/>
                    <a:gd name="T30" fmla="*/ 8 w 178"/>
                    <a:gd name="T31" fmla="*/ 13 h 129"/>
                    <a:gd name="T32" fmla="*/ 0 w 178"/>
                    <a:gd name="T33" fmla="*/ 0 h 129"/>
                    <a:gd name="T34" fmla="*/ 0 w 178"/>
                    <a:gd name="T35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8" h="129">
                      <a:moveTo>
                        <a:pt x="0" y="0"/>
                      </a:moveTo>
                      <a:cubicBezTo>
                        <a:pt x="2" y="5"/>
                        <a:pt x="4" y="9"/>
                        <a:pt x="8" y="13"/>
                      </a:cubicBezTo>
                      <a:cubicBezTo>
                        <a:pt x="114" y="119"/>
                        <a:pt x="114" y="119"/>
                        <a:pt x="114" y="119"/>
                      </a:cubicBezTo>
                      <a:cubicBezTo>
                        <a:pt x="121" y="126"/>
                        <a:pt x="130" y="129"/>
                        <a:pt x="139" y="129"/>
                      </a:cubicBezTo>
                      <a:cubicBezTo>
                        <a:pt x="148" y="129"/>
                        <a:pt x="157" y="126"/>
                        <a:pt x="164" y="119"/>
                      </a:cubicBezTo>
                      <a:cubicBezTo>
                        <a:pt x="178" y="105"/>
                        <a:pt x="178" y="83"/>
                        <a:pt x="164" y="69"/>
                      </a:cubicBezTo>
                      <a:cubicBezTo>
                        <a:pt x="119" y="24"/>
                        <a:pt x="119" y="24"/>
                        <a:pt x="119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2" y="24"/>
                        <a:pt x="31" y="23"/>
                        <a:pt x="30" y="23"/>
                      </a:cubicBezTo>
                      <a:cubicBezTo>
                        <a:pt x="27" y="23"/>
                        <a:pt x="24" y="22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16" y="20"/>
                        <a:pt x="12" y="17"/>
                        <a:pt x="8" y="13"/>
                      </a:cubicBezTo>
                      <a:cubicBezTo>
                        <a:pt x="4" y="9"/>
                        <a:pt x="2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67" name="Freeform 30">
                  <a:extLst>
                    <a:ext uri="{FF2B5EF4-FFF2-40B4-BE49-F238E27FC236}">
                      <a16:creationId xmlns:a16="http://schemas.microsoft.com/office/drawing/2014/main" id="{A6721643-2974-7749-BF37-2ECC99B0C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288" y="4362451"/>
                  <a:ext cx="311150" cy="227012"/>
                </a:xfrm>
                <a:custGeom>
                  <a:avLst/>
                  <a:gdLst>
                    <a:gd name="T0" fmla="*/ 139 w 178"/>
                    <a:gd name="T1" fmla="*/ 0 h 130"/>
                    <a:gd name="T2" fmla="*/ 114 w 178"/>
                    <a:gd name="T3" fmla="*/ 10 h 130"/>
                    <a:gd name="T4" fmla="*/ 8 w 178"/>
                    <a:gd name="T5" fmla="*/ 116 h 130"/>
                    <a:gd name="T6" fmla="*/ 0 w 178"/>
                    <a:gd name="T7" fmla="*/ 130 h 130"/>
                    <a:gd name="T8" fmla="*/ 0 w 178"/>
                    <a:gd name="T9" fmla="*/ 130 h 130"/>
                    <a:gd name="T10" fmla="*/ 8 w 178"/>
                    <a:gd name="T11" fmla="*/ 116 h 130"/>
                    <a:gd name="T12" fmla="*/ 20 w 178"/>
                    <a:gd name="T13" fmla="*/ 108 h 130"/>
                    <a:gd name="T14" fmla="*/ 20 w 178"/>
                    <a:gd name="T15" fmla="*/ 108 h 130"/>
                    <a:gd name="T16" fmla="*/ 20 w 178"/>
                    <a:gd name="T17" fmla="*/ 108 h 130"/>
                    <a:gd name="T18" fmla="*/ 20 w 178"/>
                    <a:gd name="T19" fmla="*/ 108 h 130"/>
                    <a:gd name="T20" fmla="*/ 20 w 178"/>
                    <a:gd name="T21" fmla="*/ 108 h 130"/>
                    <a:gd name="T22" fmla="*/ 31 w 178"/>
                    <a:gd name="T23" fmla="*/ 106 h 130"/>
                    <a:gd name="T24" fmla="*/ 31 w 178"/>
                    <a:gd name="T25" fmla="*/ 106 h 130"/>
                    <a:gd name="T26" fmla="*/ 31 w 178"/>
                    <a:gd name="T27" fmla="*/ 106 h 130"/>
                    <a:gd name="T28" fmla="*/ 31 w 178"/>
                    <a:gd name="T29" fmla="*/ 106 h 130"/>
                    <a:gd name="T30" fmla="*/ 31 w 178"/>
                    <a:gd name="T31" fmla="*/ 106 h 130"/>
                    <a:gd name="T32" fmla="*/ 33 w 178"/>
                    <a:gd name="T33" fmla="*/ 106 h 130"/>
                    <a:gd name="T34" fmla="*/ 33 w 178"/>
                    <a:gd name="T35" fmla="*/ 106 h 130"/>
                    <a:gd name="T36" fmla="*/ 119 w 178"/>
                    <a:gd name="T37" fmla="*/ 106 h 130"/>
                    <a:gd name="T38" fmla="*/ 164 w 178"/>
                    <a:gd name="T39" fmla="*/ 60 h 130"/>
                    <a:gd name="T40" fmla="*/ 164 w 178"/>
                    <a:gd name="T41" fmla="*/ 10 h 130"/>
                    <a:gd name="T42" fmla="*/ 139 w 178"/>
                    <a:gd name="T43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78" h="130">
                      <a:moveTo>
                        <a:pt x="139" y="0"/>
                      </a:moveTo>
                      <a:cubicBezTo>
                        <a:pt x="130" y="0"/>
                        <a:pt x="121" y="3"/>
                        <a:pt x="114" y="10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4" y="120"/>
                        <a:pt x="1" y="125"/>
                        <a:pt x="0" y="130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1" y="125"/>
                        <a:pt x="4" y="120"/>
                        <a:pt x="8" y="116"/>
                      </a:cubicBezTo>
                      <a:cubicBezTo>
                        <a:pt x="12" y="113"/>
                        <a:pt x="16" y="110"/>
                        <a:pt x="20" y="108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4" y="107"/>
                        <a:pt x="27" y="106"/>
                        <a:pt x="31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32" y="106"/>
                        <a:pt x="33" y="106"/>
                        <a:pt x="33" y="106"/>
                      </a:cubicBezTo>
                      <a:cubicBezTo>
                        <a:pt x="33" y="106"/>
                        <a:pt x="33" y="106"/>
                        <a:pt x="33" y="106"/>
                      </a:cubicBezTo>
                      <a:cubicBezTo>
                        <a:pt x="119" y="106"/>
                        <a:pt x="119" y="106"/>
                        <a:pt x="119" y="106"/>
                      </a:cubicBezTo>
                      <a:cubicBezTo>
                        <a:pt x="164" y="60"/>
                        <a:pt x="164" y="60"/>
                        <a:pt x="164" y="60"/>
                      </a:cubicBezTo>
                      <a:cubicBezTo>
                        <a:pt x="178" y="46"/>
                        <a:pt x="178" y="24"/>
                        <a:pt x="164" y="10"/>
                      </a:cubicBezTo>
                      <a:cubicBezTo>
                        <a:pt x="157" y="3"/>
                        <a:pt x="148" y="0"/>
                        <a:pt x="13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68" name="Freeform 31">
                  <a:extLst>
                    <a:ext uri="{FF2B5EF4-FFF2-40B4-BE49-F238E27FC236}">
                      <a16:creationId xmlns:a16="http://schemas.microsoft.com/office/drawing/2014/main" id="{3EB8BF4D-6C2A-BE41-A90C-23693450D8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0113" y="4548188"/>
                  <a:ext cx="61913" cy="123825"/>
                </a:xfrm>
                <a:custGeom>
                  <a:avLst/>
                  <a:gdLst>
                    <a:gd name="T0" fmla="*/ 32 w 36"/>
                    <a:gd name="T1" fmla="*/ 70 h 71"/>
                    <a:gd name="T2" fmla="*/ 35 w 36"/>
                    <a:gd name="T3" fmla="*/ 71 h 71"/>
                    <a:gd name="T4" fmla="*/ 36 w 36"/>
                    <a:gd name="T5" fmla="*/ 71 h 71"/>
                    <a:gd name="T6" fmla="*/ 35 w 36"/>
                    <a:gd name="T7" fmla="*/ 71 h 71"/>
                    <a:gd name="T8" fmla="*/ 32 w 36"/>
                    <a:gd name="T9" fmla="*/ 70 h 71"/>
                    <a:gd name="T10" fmla="*/ 23 w 36"/>
                    <a:gd name="T11" fmla="*/ 68 h 71"/>
                    <a:gd name="T12" fmla="*/ 23 w 36"/>
                    <a:gd name="T13" fmla="*/ 68 h 71"/>
                    <a:gd name="T14" fmla="*/ 23 w 36"/>
                    <a:gd name="T15" fmla="*/ 68 h 71"/>
                    <a:gd name="T16" fmla="*/ 23 w 36"/>
                    <a:gd name="T17" fmla="*/ 68 h 71"/>
                    <a:gd name="T18" fmla="*/ 23 w 36"/>
                    <a:gd name="T19" fmla="*/ 68 h 71"/>
                    <a:gd name="T20" fmla="*/ 23 w 36"/>
                    <a:gd name="T21" fmla="*/ 68 h 71"/>
                    <a:gd name="T22" fmla="*/ 2 w 36"/>
                    <a:gd name="T23" fmla="*/ 47 h 71"/>
                    <a:gd name="T24" fmla="*/ 10 w 36"/>
                    <a:gd name="T25" fmla="*/ 60 h 71"/>
                    <a:gd name="T26" fmla="*/ 23 w 36"/>
                    <a:gd name="T27" fmla="*/ 68 h 71"/>
                    <a:gd name="T28" fmla="*/ 2 w 36"/>
                    <a:gd name="T29" fmla="*/ 47 h 71"/>
                    <a:gd name="T30" fmla="*/ 2 w 36"/>
                    <a:gd name="T31" fmla="*/ 47 h 71"/>
                    <a:gd name="T32" fmla="*/ 2 w 36"/>
                    <a:gd name="T33" fmla="*/ 47 h 71"/>
                    <a:gd name="T34" fmla="*/ 2 w 36"/>
                    <a:gd name="T35" fmla="*/ 47 h 71"/>
                    <a:gd name="T36" fmla="*/ 2 w 36"/>
                    <a:gd name="T37" fmla="*/ 47 h 71"/>
                    <a:gd name="T38" fmla="*/ 2 w 36"/>
                    <a:gd name="T39" fmla="*/ 47 h 71"/>
                    <a:gd name="T40" fmla="*/ 2 w 36"/>
                    <a:gd name="T41" fmla="*/ 47 h 71"/>
                    <a:gd name="T42" fmla="*/ 0 w 36"/>
                    <a:gd name="T43" fmla="*/ 32 h 71"/>
                    <a:gd name="T44" fmla="*/ 0 w 36"/>
                    <a:gd name="T45" fmla="*/ 35 h 71"/>
                    <a:gd name="T46" fmla="*/ 0 w 36"/>
                    <a:gd name="T47" fmla="*/ 38 h 71"/>
                    <a:gd name="T48" fmla="*/ 0 w 36"/>
                    <a:gd name="T49" fmla="*/ 35 h 71"/>
                    <a:gd name="T50" fmla="*/ 0 w 36"/>
                    <a:gd name="T51" fmla="*/ 32 h 71"/>
                    <a:gd name="T52" fmla="*/ 2 w 36"/>
                    <a:gd name="T53" fmla="*/ 24 h 71"/>
                    <a:gd name="T54" fmla="*/ 2 w 36"/>
                    <a:gd name="T55" fmla="*/ 24 h 71"/>
                    <a:gd name="T56" fmla="*/ 2 w 36"/>
                    <a:gd name="T57" fmla="*/ 24 h 71"/>
                    <a:gd name="T58" fmla="*/ 22 w 36"/>
                    <a:gd name="T59" fmla="*/ 2 h 71"/>
                    <a:gd name="T60" fmla="*/ 10 w 36"/>
                    <a:gd name="T61" fmla="*/ 10 h 71"/>
                    <a:gd name="T62" fmla="*/ 2 w 36"/>
                    <a:gd name="T63" fmla="*/ 24 h 71"/>
                    <a:gd name="T64" fmla="*/ 22 w 36"/>
                    <a:gd name="T65" fmla="*/ 2 h 71"/>
                    <a:gd name="T66" fmla="*/ 22 w 36"/>
                    <a:gd name="T67" fmla="*/ 2 h 71"/>
                    <a:gd name="T68" fmla="*/ 22 w 36"/>
                    <a:gd name="T69" fmla="*/ 2 h 71"/>
                    <a:gd name="T70" fmla="*/ 22 w 36"/>
                    <a:gd name="T71" fmla="*/ 2 h 71"/>
                    <a:gd name="T72" fmla="*/ 22 w 36"/>
                    <a:gd name="T73" fmla="*/ 2 h 71"/>
                    <a:gd name="T74" fmla="*/ 22 w 36"/>
                    <a:gd name="T75" fmla="*/ 2 h 71"/>
                    <a:gd name="T76" fmla="*/ 22 w 36"/>
                    <a:gd name="T77" fmla="*/ 2 h 71"/>
                    <a:gd name="T78" fmla="*/ 33 w 36"/>
                    <a:gd name="T79" fmla="*/ 0 h 71"/>
                    <a:gd name="T80" fmla="*/ 33 w 36"/>
                    <a:gd name="T81" fmla="*/ 0 h 71"/>
                    <a:gd name="T82" fmla="*/ 33 w 36"/>
                    <a:gd name="T83" fmla="*/ 0 h 71"/>
                    <a:gd name="T84" fmla="*/ 33 w 36"/>
                    <a:gd name="T85" fmla="*/ 0 h 71"/>
                    <a:gd name="T86" fmla="*/ 33 w 36"/>
                    <a:gd name="T87" fmla="*/ 0 h 71"/>
                    <a:gd name="T88" fmla="*/ 33 w 36"/>
                    <a:gd name="T89" fmla="*/ 0 h 71"/>
                    <a:gd name="T90" fmla="*/ 35 w 36"/>
                    <a:gd name="T91" fmla="*/ 0 h 71"/>
                    <a:gd name="T92" fmla="*/ 33 w 36"/>
                    <a:gd name="T93" fmla="*/ 0 h 71"/>
                    <a:gd name="T94" fmla="*/ 35 w 36"/>
                    <a:gd name="T95" fmla="*/ 0 h 71"/>
                    <a:gd name="T96" fmla="*/ 35 w 36"/>
                    <a:gd name="T97" fmla="*/ 0 h 71"/>
                    <a:gd name="T98" fmla="*/ 35 w 36"/>
                    <a:gd name="T9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6" h="71">
                      <a:moveTo>
                        <a:pt x="32" y="70"/>
                      </a:moveTo>
                      <a:cubicBezTo>
                        <a:pt x="33" y="70"/>
                        <a:pt x="34" y="71"/>
                        <a:pt x="35" y="71"/>
                      </a:cubicBezTo>
                      <a:cubicBezTo>
                        <a:pt x="35" y="71"/>
                        <a:pt x="35" y="71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4" y="71"/>
                        <a:pt x="33" y="70"/>
                        <a:pt x="32" y="70"/>
                      </a:cubicBezTo>
                      <a:moveTo>
                        <a:pt x="23" y="68"/>
                      </a:move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moveTo>
                        <a:pt x="23" y="68"/>
                      </a:move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moveTo>
                        <a:pt x="2" y="47"/>
                      </a:moveTo>
                      <a:cubicBezTo>
                        <a:pt x="4" y="52"/>
                        <a:pt x="6" y="56"/>
                        <a:pt x="10" y="60"/>
                      </a:cubicBezTo>
                      <a:cubicBezTo>
                        <a:pt x="14" y="64"/>
                        <a:pt x="18" y="67"/>
                        <a:pt x="23" y="68"/>
                      </a:cubicBezTo>
                      <a:cubicBezTo>
                        <a:pt x="13" y="65"/>
                        <a:pt x="6" y="57"/>
                        <a:pt x="2" y="47"/>
                      </a:cubicBezTo>
                      <a:moveTo>
                        <a:pt x="2" y="47"/>
                      </a:move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moveTo>
                        <a:pt x="2" y="47"/>
                      </a:move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moveTo>
                        <a:pt x="0" y="32"/>
                      </a:moveTo>
                      <a:cubicBezTo>
                        <a:pt x="0" y="33"/>
                        <a:pt x="0" y="34"/>
                        <a:pt x="0" y="35"/>
                      </a:cubicBezTo>
                      <a:cubicBezTo>
                        <a:pt x="0" y="36"/>
                        <a:pt x="0" y="37"/>
                        <a:pt x="0" y="38"/>
                      </a:cubicBezTo>
                      <a:cubicBezTo>
                        <a:pt x="0" y="37"/>
                        <a:pt x="0" y="36"/>
                        <a:pt x="0" y="35"/>
                      </a:cubicBezTo>
                      <a:cubicBezTo>
                        <a:pt x="0" y="34"/>
                        <a:pt x="0" y="33"/>
                        <a:pt x="0" y="32"/>
                      </a:cubicBezTo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moveTo>
                        <a:pt x="22" y="2"/>
                      </a:moveTo>
                      <a:cubicBezTo>
                        <a:pt x="18" y="4"/>
                        <a:pt x="14" y="7"/>
                        <a:pt x="10" y="10"/>
                      </a:cubicBezTo>
                      <a:cubicBezTo>
                        <a:pt x="6" y="14"/>
                        <a:pt x="3" y="19"/>
                        <a:pt x="2" y="24"/>
                      </a:cubicBezTo>
                      <a:cubicBezTo>
                        <a:pt x="5" y="14"/>
                        <a:pt x="13" y="6"/>
                        <a:pt x="22" y="2"/>
                      </a:cubicBezTo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moveTo>
                        <a:pt x="33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moveTo>
                        <a:pt x="33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moveTo>
                        <a:pt x="35" y="0"/>
                      </a:move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34" y="0"/>
                        <a:pt x="35" y="0"/>
                        <a:pt x="35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0"/>
                        <a:pt x="35" y="0"/>
                        <a:pt x="35" y="0"/>
                      </a:cubicBezTo>
                    </a:path>
                  </a:pathLst>
                </a:custGeom>
                <a:solidFill>
                  <a:srgbClr val="008B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69" name="Freeform 68">
                  <a:extLst>
                    <a:ext uri="{FF2B5EF4-FFF2-40B4-BE49-F238E27FC236}">
                      <a16:creationId xmlns:a16="http://schemas.microsoft.com/office/drawing/2014/main" id="{7787A921-E07B-1D42-9ED4-ED0488EE7E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0113" y="4548188"/>
                  <a:ext cx="1011238" cy="123825"/>
                </a:xfrm>
                <a:custGeom>
                  <a:avLst/>
                  <a:gdLst>
                    <a:gd name="T0" fmla="*/ 2 w 579"/>
                    <a:gd name="T1" fmla="*/ 47 h 71"/>
                    <a:gd name="T2" fmla="*/ 2 w 579"/>
                    <a:gd name="T3" fmla="*/ 47 h 71"/>
                    <a:gd name="T4" fmla="*/ 2 w 579"/>
                    <a:gd name="T5" fmla="*/ 47 h 71"/>
                    <a:gd name="T6" fmla="*/ 2 w 579"/>
                    <a:gd name="T7" fmla="*/ 47 h 71"/>
                    <a:gd name="T8" fmla="*/ 2 w 579"/>
                    <a:gd name="T9" fmla="*/ 47 h 71"/>
                    <a:gd name="T10" fmla="*/ 2 w 579"/>
                    <a:gd name="T11" fmla="*/ 47 h 71"/>
                    <a:gd name="T12" fmla="*/ 0 w 579"/>
                    <a:gd name="T13" fmla="*/ 38 h 71"/>
                    <a:gd name="T14" fmla="*/ 2 w 579"/>
                    <a:gd name="T15" fmla="*/ 47 h 71"/>
                    <a:gd name="T16" fmla="*/ 0 w 579"/>
                    <a:gd name="T17" fmla="*/ 38 h 71"/>
                    <a:gd name="T18" fmla="*/ 2 w 579"/>
                    <a:gd name="T19" fmla="*/ 24 h 71"/>
                    <a:gd name="T20" fmla="*/ 0 w 579"/>
                    <a:gd name="T21" fmla="*/ 32 h 71"/>
                    <a:gd name="T22" fmla="*/ 2 w 579"/>
                    <a:gd name="T23" fmla="*/ 24 h 71"/>
                    <a:gd name="T24" fmla="*/ 2 w 579"/>
                    <a:gd name="T25" fmla="*/ 24 h 71"/>
                    <a:gd name="T26" fmla="*/ 2 w 579"/>
                    <a:gd name="T27" fmla="*/ 24 h 71"/>
                    <a:gd name="T28" fmla="*/ 2 w 579"/>
                    <a:gd name="T29" fmla="*/ 24 h 71"/>
                    <a:gd name="T30" fmla="*/ 543 w 579"/>
                    <a:gd name="T31" fmla="*/ 0 h 71"/>
                    <a:gd name="T32" fmla="*/ 121 w 579"/>
                    <a:gd name="T33" fmla="*/ 0 h 71"/>
                    <a:gd name="T34" fmla="*/ 85 w 579"/>
                    <a:gd name="T35" fmla="*/ 35 h 71"/>
                    <a:gd name="T36" fmla="*/ 121 w 579"/>
                    <a:gd name="T37" fmla="*/ 71 h 71"/>
                    <a:gd name="T38" fmla="*/ 543 w 579"/>
                    <a:gd name="T39" fmla="*/ 71 h 71"/>
                    <a:gd name="T40" fmla="*/ 579 w 579"/>
                    <a:gd name="T41" fmla="*/ 35 h 71"/>
                    <a:gd name="T42" fmla="*/ 543 w 579"/>
                    <a:gd name="T4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79" h="71">
                      <a:moveTo>
                        <a:pt x="2" y="47"/>
                      </a:move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moveTo>
                        <a:pt x="2" y="47"/>
                      </a:move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moveTo>
                        <a:pt x="0" y="38"/>
                      </a:moveTo>
                      <a:cubicBezTo>
                        <a:pt x="0" y="41"/>
                        <a:pt x="1" y="44"/>
                        <a:pt x="2" y="47"/>
                      </a:cubicBezTo>
                      <a:cubicBezTo>
                        <a:pt x="1" y="44"/>
                        <a:pt x="0" y="41"/>
                        <a:pt x="0" y="38"/>
                      </a:cubicBezTo>
                      <a:moveTo>
                        <a:pt x="2" y="24"/>
                      </a:moveTo>
                      <a:cubicBezTo>
                        <a:pt x="1" y="26"/>
                        <a:pt x="0" y="29"/>
                        <a:pt x="0" y="32"/>
                      </a:cubicBezTo>
                      <a:cubicBezTo>
                        <a:pt x="0" y="29"/>
                        <a:pt x="1" y="26"/>
                        <a:pt x="2" y="24"/>
                      </a:cubicBezTo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moveTo>
                        <a:pt x="543" y="0"/>
                      </a:move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121" y="71"/>
                        <a:pt x="121" y="71"/>
                        <a:pt x="121" y="71"/>
                      </a:cubicBezTo>
                      <a:cubicBezTo>
                        <a:pt x="543" y="71"/>
                        <a:pt x="543" y="71"/>
                        <a:pt x="543" y="71"/>
                      </a:cubicBezTo>
                      <a:cubicBezTo>
                        <a:pt x="579" y="35"/>
                        <a:pt x="579" y="35"/>
                        <a:pt x="579" y="35"/>
                      </a:cubicBezTo>
                      <a:cubicBezTo>
                        <a:pt x="543" y="0"/>
                        <a:pt x="543" y="0"/>
                        <a:pt x="54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70" name="Freeform 69">
                  <a:extLst>
                    <a:ext uri="{FF2B5EF4-FFF2-40B4-BE49-F238E27FC236}">
                      <a16:creationId xmlns:a16="http://schemas.microsoft.com/office/drawing/2014/main" id="{320CC2B4-4EC9-ED46-B051-10201E5337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49800" y="4610101"/>
                  <a:ext cx="171450" cy="61912"/>
                </a:xfrm>
                <a:custGeom>
                  <a:avLst/>
                  <a:gdLst>
                    <a:gd name="T0" fmla="*/ 0 w 98"/>
                    <a:gd name="T1" fmla="*/ 33 h 36"/>
                    <a:gd name="T2" fmla="*/ 9 w 98"/>
                    <a:gd name="T3" fmla="*/ 35 h 36"/>
                    <a:gd name="T4" fmla="*/ 0 w 98"/>
                    <a:gd name="T5" fmla="*/ 33 h 36"/>
                    <a:gd name="T6" fmla="*/ 0 w 98"/>
                    <a:gd name="T7" fmla="*/ 33 h 36"/>
                    <a:gd name="T8" fmla="*/ 0 w 98"/>
                    <a:gd name="T9" fmla="*/ 33 h 36"/>
                    <a:gd name="T10" fmla="*/ 0 w 98"/>
                    <a:gd name="T11" fmla="*/ 33 h 36"/>
                    <a:gd name="T12" fmla="*/ 0 w 98"/>
                    <a:gd name="T13" fmla="*/ 33 h 36"/>
                    <a:gd name="T14" fmla="*/ 0 w 98"/>
                    <a:gd name="T15" fmla="*/ 33 h 36"/>
                    <a:gd name="T16" fmla="*/ 0 w 98"/>
                    <a:gd name="T17" fmla="*/ 33 h 36"/>
                    <a:gd name="T18" fmla="*/ 62 w 98"/>
                    <a:gd name="T19" fmla="*/ 0 h 36"/>
                    <a:gd name="T20" fmla="*/ 37 w 98"/>
                    <a:gd name="T21" fmla="*/ 25 h 36"/>
                    <a:gd name="T22" fmla="*/ 13 w 98"/>
                    <a:gd name="T23" fmla="*/ 36 h 36"/>
                    <a:gd name="T24" fmla="*/ 98 w 98"/>
                    <a:gd name="T25" fmla="*/ 36 h 36"/>
                    <a:gd name="T26" fmla="*/ 62 w 98"/>
                    <a:gd name="T2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36">
                      <a:moveTo>
                        <a:pt x="0" y="33"/>
                      </a:moveTo>
                      <a:cubicBezTo>
                        <a:pt x="3" y="34"/>
                        <a:pt x="6" y="35"/>
                        <a:pt x="9" y="35"/>
                      </a:cubicBezTo>
                      <a:cubicBezTo>
                        <a:pt x="6" y="35"/>
                        <a:pt x="3" y="34"/>
                        <a:pt x="0" y="33"/>
                      </a:cubicBezTo>
                      <a:moveTo>
                        <a:pt x="0" y="33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moveTo>
                        <a:pt x="0" y="33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moveTo>
                        <a:pt x="62" y="0"/>
                      </a:move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0" y="32"/>
                        <a:pt x="21" y="35"/>
                        <a:pt x="13" y="36"/>
                      </a:cubicBezTo>
                      <a:cubicBezTo>
                        <a:pt x="98" y="36"/>
                        <a:pt x="98" y="36"/>
                        <a:pt x="98" y="36"/>
                      </a:cubicBezTo>
                      <a:cubicBezTo>
                        <a:pt x="62" y="0"/>
                        <a:pt x="62" y="0"/>
                        <a:pt x="62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71" name="Freeform 70">
                  <a:extLst>
                    <a:ext uri="{FF2B5EF4-FFF2-40B4-BE49-F238E27FC236}">
                      <a16:creationId xmlns:a16="http://schemas.microsoft.com/office/drawing/2014/main" id="{7C2E5021-5D52-9040-8D30-5D039592D1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48213" y="4548188"/>
                  <a:ext cx="173038" cy="61912"/>
                </a:xfrm>
                <a:custGeom>
                  <a:avLst/>
                  <a:gdLst>
                    <a:gd name="T0" fmla="*/ 0 w 99"/>
                    <a:gd name="T1" fmla="*/ 2 h 35"/>
                    <a:gd name="T2" fmla="*/ 0 w 99"/>
                    <a:gd name="T3" fmla="*/ 2 h 35"/>
                    <a:gd name="T4" fmla="*/ 0 w 99"/>
                    <a:gd name="T5" fmla="*/ 2 h 35"/>
                    <a:gd name="T6" fmla="*/ 0 w 99"/>
                    <a:gd name="T7" fmla="*/ 2 h 35"/>
                    <a:gd name="T8" fmla="*/ 0 w 99"/>
                    <a:gd name="T9" fmla="*/ 2 h 35"/>
                    <a:gd name="T10" fmla="*/ 0 w 99"/>
                    <a:gd name="T11" fmla="*/ 2 h 35"/>
                    <a:gd name="T12" fmla="*/ 11 w 99"/>
                    <a:gd name="T13" fmla="*/ 0 h 35"/>
                    <a:gd name="T14" fmla="*/ 0 w 99"/>
                    <a:gd name="T15" fmla="*/ 2 h 35"/>
                    <a:gd name="T16" fmla="*/ 11 w 99"/>
                    <a:gd name="T17" fmla="*/ 0 h 35"/>
                    <a:gd name="T18" fmla="*/ 11 w 99"/>
                    <a:gd name="T19" fmla="*/ 0 h 35"/>
                    <a:gd name="T20" fmla="*/ 11 w 99"/>
                    <a:gd name="T21" fmla="*/ 0 h 35"/>
                    <a:gd name="T22" fmla="*/ 11 w 99"/>
                    <a:gd name="T23" fmla="*/ 0 h 35"/>
                    <a:gd name="T24" fmla="*/ 11 w 99"/>
                    <a:gd name="T25" fmla="*/ 0 h 35"/>
                    <a:gd name="T26" fmla="*/ 11 w 99"/>
                    <a:gd name="T27" fmla="*/ 0 h 35"/>
                    <a:gd name="T28" fmla="*/ 11 w 99"/>
                    <a:gd name="T29" fmla="*/ 0 h 35"/>
                    <a:gd name="T30" fmla="*/ 99 w 99"/>
                    <a:gd name="T31" fmla="*/ 0 h 35"/>
                    <a:gd name="T32" fmla="*/ 13 w 99"/>
                    <a:gd name="T33" fmla="*/ 0 h 35"/>
                    <a:gd name="T34" fmla="*/ 38 w 99"/>
                    <a:gd name="T35" fmla="*/ 10 h 35"/>
                    <a:gd name="T36" fmla="*/ 63 w 99"/>
                    <a:gd name="T37" fmla="*/ 35 h 35"/>
                    <a:gd name="T38" fmla="*/ 99 w 99"/>
                    <a:gd name="T3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9" h="35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11" y="0"/>
                      </a:moveTo>
                      <a:cubicBezTo>
                        <a:pt x="7" y="0"/>
                        <a:pt x="4" y="1"/>
                        <a:pt x="0" y="2"/>
                      </a:cubicBezTo>
                      <a:cubicBezTo>
                        <a:pt x="4" y="1"/>
                        <a:pt x="7" y="0"/>
                        <a:pt x="11" y="0"/>
                      </a:cubicBezTo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moveTo>
                        <a:pt x="99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2" y="0"/>
                        <a:pt x="31" y="3"/>
                        <a:pt x="38" y="10"/>
                      </a:cubicBezTo>
                      <a:cubicBezTo>
                        <a:pt x="63" y="35"/>
                        <a:pt x="63" y="35"/>
                        <a:pt x="63" y="35"/>
                      </a:cubicBezTo>
                      <a:cubicBezTo>
                        <a:pt x="99" y="0"/>
                        <a:pt x="99" y="0"/>
                        <a:pt x="9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77" name="Freeform 71">
                  <a:extLst>
                    <a:ext uri="{FF2B5EF4-FFF2-40B4-BE49-F238E27FC236}">
                      <a16:creationId xmlns:a16="http://schemas.microsoft.com/office/drawing/2014/main" id="{53DF1E49-553C-7840-9E1B-C96071F65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351" y="4548188"/>
                  <a:ext cx="147638" cy="123825"/>
                </a:xfrm>
                <a:custGeom>
                  <a:avLst/>
                  <a:gdLst>
                    <a:gd name="T0" fmla="*/ 35 w 85"/>
                    <a:gd name="T1" fmla="*/ 0 h 71"/>
                    <a:gd name="T2" fmla="*/ 35 w 85"/>
                    <a:gd name="T3" fmla="*/ 0 h 71"/>
                    <a:gd name="T4" fmla="*/ 33 w 85"/>
                    <a:gd name="T5" fmla="*/ 0 h 71"/>
                    <a:gd name="T6" fmla="*/ 33 w 85"/>
                    <a:gd name="T7" fmla="*/ 0 h 71"/>
                    <a:gd name="T8" fmla="*/ 33 w 85"/>
                    <a:gd name="T9" fmla="*/ 0 h 71"/>
                    <a:gd name="T10" fmla="*/ 33 w 85"/>
                    <a:gd name="T11" fmla="*/ 0 h 71"/>
                    <a:gd name="T12" fmla="*/ 33 w 85"/>
                    <a:gd name="T13" fmla="*/ 0 h 71"/>
                    <a:gd name="T14" fmla="*/ 22 w 85"/>
                    <a:gd name="T15" fmla="*/ 2 h 71"/>
                    <a:gd name="T16" fmla="*/ 22 w 85"/>
                    <a:gd name="T17" fmla="*/ 2 h 71"/>
                    <a:gd name="T18" fmla="*/ 22 w 85"/>
                    <a:gd name="T19" fmla="*/ 2 h 71"/>
                    <a:gd name="T20" fmla="*/ 22 w 85"/>
                    <a:gd name="T21" fmla="*/ 2 h 71"/>
                    <a:gd name="T22" fmla="*/ 22 w 85"/>
                    <a:gd name="T23" fmla="*/ 2 h 71"/>
                    <a:gd name="T24" fmla="*/ 2 w 85"/>
                    <a:gd name="T25" fmla="*/ 24 h 71"/>
                    <a:gd name="T26" fmla="*/ 2 w 85"/>
                    <a:gd name="T27" fmla="*/ 24 h 71"/>
                    <a:gd name="T28" fmla="*/ 2 w 85"/>
                    <a:gd name="T29" fmla="*/ 24 h 71"/>
                    <a:gd name="T30" fmla="*/ 0 w 85"/>
                    <a:gd name="T31" fmla="*/ 32 h 71"/>
                    <a:gd name="T32" fmla="*/ 0 w 85"/>
                    <a:gd name="T33" fmla="*/ 35 h 71"/>
                    <a:gd name="T34" fmla="*/ 0 w 85"/>
                    <a:gd name="T35" fmla="*/ 38 h 71"/>
                    <a:gd name="T36" fmla="*/ 2 w 85"/>
                    <a:gd name="T37" fmla="*/ 47 h 71"/>
                    <a:gd name="T38" fmla="*/ 2 w 85"/>
                    <a:gd name="T39" fmla="*/ 47 h 71"/>
                    <a:gd name="T40" fmla="*/ 2 w 85"/>
                    <a:gd name="T41" fmla="*/ 47 h 71"/>
                    <a:gd name="T42" fmla="*/ 2 w 85"/>
                    <a:gd name="T43" fmla="*/ 47 h 71"/>
                    <a:gd name="T44" fmla="*/ 2 w 85"/>
                    <a:gd name="T45" fmla="*/ 47 h 71"/>
                    <a:gd name="T46" fmla="*/ 23 w 85"/>
                    <a:gd name="T47" fmla="*/ 68 h 71"/>
                    <a:gd name="T48" fmla="*/ 23 w 85"/>
                    <a:gd name="T49" fmla="*/ 68 h 71"/>
                    <a:gd name="T50" fmla="*/ 23 w 85"/>
                    <a:gd name="T51" fmla="*/ 68 h 71"/>
                    <a:gd name="T52" fmla="*/ 23 w 85"/>
                    <a:gd name="T53" fmla="*/ 68 h 71"/>
                    <a:gd name="T54" fmla="*/ 23 w 85"/>
                    <a:gd name="T55" fmla="*/ 68 h 71"/>
                    <a:gd name="T56" fmla="*/ 32 w 85"/>
                    <a:gd name="T57" fmla="*/ 70 h 71"/>
                    <a:gd name="T58" fmla="*/ 35 w 85"/>
                    <a:gd name="T59" fmla="*/ 71 h 71"/>
                    <a:gd name="T60" fmla="*/ 36 w 85"/>
                    <a:gd name="T61" fmla="*/ 71 h 71"/>
                    <a:gd name="T62" fmla="*/ 60 w 85"/>
                    <a:gd name="T63" fmla="*/ 60 h 71"/>
                    <a:gd name="T64" fmla="*/ 85 w 85"/>
                    <a:gd name="T65" fmla="*/ 35 h 71"/>
                    <a:gd name="T66" fmla="*/ 60 w 85"/>
                    <a:gd name="T67" fmla="*/ 10 h 71"/>
                    <a:gd name="T68" fmla="*/ 35 w 85"/>
                    <a:gd name="T6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" h="71">
                      <a:moveTo>
                        <a:pt x="35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9" y="0"/>
                        <a:pt x="26" y="1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3" y="6"/>
                        <a:pt x="5" y="1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6"/>
                        <a:pt x="0" y="29"/>
                        <a:pt x="0" y="32"/>
                      </a:cubicBezTo>
                      <a:cubicBezTo>
                        <a:pt x="0" y="33"/>
                        <a:pt x="0" y="34"/>
                        <a:pt x="0" y="35"/>
                      </a:cubicBezTo>
                      <a:cubicBezTo>
                        <a:pt x="0" y="36"/>
                        <a:pt x="0" y="37"/>
                        <a:pt x="0" y="38"/>
                      </a:cubicBezTo>
                      <a:cubicBezTo>
                        <a:pt x="0" y="41"/>
                        <a:pt x="1" y="44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6" y="57"/>
                        <a:pt x="13" y="65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3" y="68"/>
                        <a:pt x="23" y="68"/>
                        <a:pt x="23" y="68"/>
                      </a:cubicBezTo>
                      <a:cubicBezTo>
                        <a:pt x="26" y="69"/>
                        <a:pt x="29" y="70"/>
                        <a:pt x="32" y="70"/>
                      </a:cubicBezTo>
                      <a:cubicBezTo>
                        <a:pt x="33" y="70"/>
                        <a:pt x="34" y="71"/>
                        <a:pt x="35" y="71"/>
                      </a:cubicBezTo>
                      <a:cubicBezTo>
                        <a:pt x="36" y="71"/>
                        <a:pt x="36" y="71"/>
                        <a:pt x="36" y="71"/>
                      </a:cubicBezTo>
                      <a:cubicBezTo>
                        <a:pt x="44" y="70"/>
                        <a:pt x="53" y="67"/>
                        <a:pt x="60" y="60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60" y="10"/>
                        <a:pt x="60" y="10"/>
                        <a:pt x="60" y="10"/>
                      </a:cubicBezTo>
                      <a:cubicBezTo>
                        <a:pt x="53" y="3"/>
                        <a:pt x="44" y="0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850587CD-5C1B-1747-A56A-0A52C03398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53113" y="4565651"/>
                  <a:ext cx="17463" cy="66675"/>
                </a:xfrm>
                <a:custGeom>
                  <a:avLst/>
                  <a:gdLst>
                    <a:gd name="T0" fmla="*/ 7 w 10"/>
                    <a:gd name="T1" fmla="*/ 38 h 38"/>
                    <a:gd name="T2" fmla="*/ 7 w 10"/>
                    <a:gd name="T3" fmla="*/ 38 h 38"/>
                    <a:gd name="T4" fmla="*/ 7 w 10"/>
                    <a:gd name="T5" fmla="*/ 38 h 38"/>
                    <a:gd name="T6" fmla="*/ 7 w 10"/>
                    <a:gd name="T7" fmla="*/ 38 h 38"/>
                    <a:gd name="T8" fmla="*/ 7 w 10"/>
                    <a:gd name="T9" fmla="*/ 38 h 38"/>
                    <a:gd name="T10" fmla="*/ 7 w 10"/>
                    <a:gd name="T11" fmla="*/ 38 h 38"/>
                    <a:gd name="T12" fmla="*/ 10 w 10"/>
                    <a:gd name="T13" fmla="*/ 27 h 38"/>
                    <a:gd name="T14" fmla="*/ 8 w 10"/>
                    <a:gd name="T15" fmla="*/ 38 h 38"/>
                    <a:gd name="T16" fmla="*/ 10 w 10"/>
                    <a:gd name="T17" fmla="*/ 27 h 38"/>
                    <a:gd name="T18" fmla="*/ 10 w 10"/>
                    <a:gd name="T19" fmla="*/ 27 h 38"/>
                    <a:gd name="T20" fmla="*/ 10 w 10"/>
                    <a:gd name="T21" fmla="*/ 27 h 38"/>
                    <a:gd name="T22" fmla="*/ 10 w 10"/>
                    <a:gd name="T23" fmla="*/ 27 h 38"/>
                    <a:gd name="T24" fmla="*/ 10 w 10"/>
                    <a:gd name="T25" fmla="*/ 27 h 38"/>
                    <a:gd name="T26" fmla="*/ 10 w 10"/>
                    <a:gd name="T27" fmla="*/ 27 h 38"/>
                    <a:gd name="T28" fmla="*/ 10 w 10"/>
                    <a:gd name="T29" fmla="*/ 27 h 38"/>
                    <a:gd name="T30" fmla="*/ 10 w 10"/>
                    <a:gd name="T31" fmla="*/ 23 h 38"/>
                    <a:gd name="T32" fmla="*/ 10 w 10"/>
                    <a:gd name="T33" fmla="*/ 23 h 38"/>
                    <a:gd name="T34" fmla="*/ 10 w 10"/>
                    <a:gd name="T35" fmla="*/ 23 h 38"/>
                    <a:gd name="T36" fmla="*/ 10 w 10"/>
                    <a:gd name="T37" fmla="*/ 23 h 38"/>
                    <a:gd name="T38" fmla="*/ 10 w 10"/>
                    <a:gd name="T39" fmla="*/ 23 h 38"/>
                    <a:gd name="T40" fmla="*/ 10 w 10"/>
                    <a:gd name="T41" fmla="*/ 23 h 38"/>
                    <a:gd name="T42" fmla="*/ 8 w 10"/>
                    <a:gd name="T43" fmla="*/ 13 h 38"/>
                    <a:gd name="T44" fmla="*/ 10 w 10"/>
                    <a:gd name="T45" fmla="*/ 23 h 38"/>
                    <a:gd name="T46" fmla="*/ 8 w 10"/>
                    <a:gd name="T47" fmla="*/ 13 h 38"/>
                    <a:gd name="T48" fmla="*/ 8 w 10"/>
                    <a:gd name="T49" fmla="*/ 13 h 38"/>
                    <a:gd name="T50" fmla="*/ 8 w 10"/>
                    <a:gd name="T51" fmla="*/ 13 h 38"/>
                    <a:gd name="T52" fmla="*/ 8 w 10"/>
                    <a:gd name="T53" fmla="*/ 13 h 38"/>
                    <a:gd name="T54" fmla="*/ 8 w 10"/>
                    <a:gd name="T55" fmla="*/ 13 h 38"/>
                    <a:gd name="T56" fmla="*/ 8 w 10"/>
                    <a:gd name="T57" fmla="*/ 13 h 38"/>
                    <a:gd name="T58" fmla="*/ 8 w 10"/>
                    <a:gd name="T59" fmla="*/ 13 h 38"/>
                    <a:gd name="T60" fmla="*/ 0 w 10"/>
                    <a:gd name="T61" fmla="*/ 1 h 38"/>
                    <a:gd name="T62" fmla="*/ 0 w 10"/>
                    <a:gd name="T63" fmla="*/ 1 h 38"/>
                    <a:gd name="T64" fmla="*/ 0 w 10"/>
                    <a:gd name="T65" fmla="*/ 1 h 38"/>
                    <a:gd name="T66" fmla="*/ 0 w 10"/>
                    <a:gd name="T67" fmla="*/ 1 h 38"/>
                    <a:gd name="T68" fmla="*/ 0 w 10"/>
                    <a:gd name="T69" fmla="*/ 1 h 38"/>
                    <a:gd name="T70" fmla="*/ 0 w 10"/>
                    <a:gd name="T71" fmla="*/ 1 h 38"/>
                    <a:gd name="T72" fmla="*/ 0 w 10"/>
                    <a:gd name="T73" fmla="*/ 0 h 38"/>
                    <a:gd name="T74" fmla="*/ 0 w 10"/>
                    <a:gd name="T75" fmla="*/ 0 h 38"/>
                    <a:gd name="T76" fmla="*/ 0 w 10"/>
                    <a:gd name="T77" fmla="*/ 0 h 38"/>
                    <a:gd name="T78" fmla="*/ 0 w 10"/>
                    <a:gd name="T79" fmla="*/ 1 h 38"/>
                    <a:gd name="T80" fmla="*/ 0 w 10"/>
                    <a:gd name="T8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" h="38">
                      <a:moveTo>
                        <a:pt x="7" y="38"/>
                      </a:move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moveTo>
                        <a:pt x="7" y="38"/>
                      </a:move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moveTo>
                        <a:pt x="10" y="27"/>
                      </a:moveTo>
                      <a:cubicBezTo>
                        <a:pt x="10" y="31"/>
                        <a:pt x="9" y="35"/>
                        <a:pt x="8" y="38"/>
                      </a:cubicBezTo>
                      <a:cubicBezTo>
                        <a:pt x="9" y="35"/>
                        <a:pt x="10" y="31"/>
                        <a:pt x="10" y="27"/>
                      </a:cubicBezTo>
                      <a:moveTo>
                        <a:pt x="10" y="27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moveTo>
                        <a:pt x="10" y="27"/>
                      </a:move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moveTo>
                        <a:pt x="10" y="23"/>
                      </a:move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moveTo>
                        <a:pt x="10" y="23"/>
                      </a:move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moveTo>
                        <a:pt x="8" y="13"/>
                      </a:moveTo>
                      <a:cubicBezTo>
                        <a:pt x="9" y="16"/>
                        <a:pt x="10" y="19"/>
                        <a:pt x="10" y="23"/>
                      </a:cubicBezTo>
                      <a:cubicBezTo>
                        <a:pt x="10" y="19"/>
                        <a:pt x="9" y="16"/>
                        <a:pt x="8" y="13"/>
                      </a:cubicBezTo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1BC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6" name="Freeform 73">
                  <a:extLst>
                    <a:ext uri="{FF2B5EF4-FFF2-40B4-BE49-F238E27FC236}">
                      <a16:creationId xmlns:a16="http://schemas.microsoft.com/office/drawing/2014/main" id="{B48A4341-ED25-D743-B0BD-622DD86B0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6250" y="4362451"/>
                  <a:ext cx="296863" cy="203200"/>
                </a:xfrm>
                <a:custGeom>
                  <a:avLst/>
                  <a:gdLst>
                    <a:gd name="T0" fmla="*/ 39 w 170"/>
                    <a:gd name="T1" fmla="*/ 0 h 116"/>
                    <a:gd name="T2" fmla="*/ 14 w 170"/>
                    <a:gd name="T3" fmla="*/ 10 h 116"/>
                    <a:gd name="T4" fmla="*/ 14 w 170"/>
                    <a:gd name="T5" fmla="*/ 60 h 116"/>
                    <a:gd name="T6" fmla="*/ 59 w 170"/>
                    <a:gd name="T7" fmla="*/ 106 h 116"/>
                    <a:gd name="T8" fmla="*/ 144 w 170"/>
                    <a:gd name="T9" fmla="*/ 106 h 116"/>
                    <a:gd name="T10" fmla="*/ 145 w 170"/>
                    <a:gd name="T11" fmla="*/ 106 h 116"/>
                    <a:gd name="T12" fmla="*/ 146 w 170"/>
                    <a:gd name="T13" fmla="*/ 106 h 116"/>
                    <a:gd name="T14" fmla="*/ 146 w 170"/>
                    <a:gd name="T15" fmla="*/ 106 h 116"/>
                    <a:gd name="T16" fmla="*/ 147 w 170"/>
                    <a:gd name="T17" fmla="*/ 106 h 116"/>
                    <a:gd name="T18" fmla="*/ 147 w 170"/>
                    <a:gd name="T19" fmla="*/ 106 h 116"/>
                    <a:gd name="T20" fmla="*/ 147 w 170"/>
                    <a:gd name="T21" fmla="*/ 106 h 116"/>
                    <a:gd name="T22" fmla="*/ 157 w 170"/>
                    <a:gd name="T23" fmla="*/ 108 h 116"/>
                    <a:gd name="T24" fmla="*/ 158 w 170"/>
                    <a:gd name="T25" fmla="*/ 108 h 116"/>
                    <a:gd name="T26" fmla="*/ 158 w 170"/>
                    <a:gd name="T27" fmla="*/ 108 h 116"/>
                    <a:gd name="T28" fmla="*/ 158 w 170"/>
                    <a:gd name="T29" fmla="*/ 108 h 116"/>
                    <a:gd name="T30" fmla="*/ 158 w 170"/>
                    <a:gd name="T31" fmla="*/ 108 h 116"/>
                    <a:gd name="T32" fmla="*/ 169 w 170"/>
                    <a:gd name="T33" fmla="*/ 115 h 116"/>
                    <a:gd name="T34" fmla="*/ 169 w 170"/>
                    <a:gd name="T35" fmla="*/ 115 h 116"/>
                    <a:gd name="T36" fmla="*/ 169 w 170"/>
                    <a:gd name="T37" fmla="*/ 115 h 116"/>
                    <a:gd name="T38" fmla="*/ 169 w 170"/>
                    <a:gd name="T39" fmla="*/ 116 h 116"/>
                    <a:gd name="T40" fmla="*/ 169 w 170"/>
                    <a:gd name="T41" fmla="*/ 116 h 116"/>
                    <a:gd name="T42" fmla="*/ 169 w 170"/>
                    <a:gd name="T43" fmla="*/ 116 h 116"/>
                    <a:gd name="T44" fmla="*/ 169 w 170"/>
                    <a:gd name="T45" fmla="*/ 116 h 116"/>
                    <a:gd name="T46" fmla="*/ 170 w 170"/>
                    <a:gd name="T47" fmla="*/ 116 h 116"/>
                    <a:gd name="T48" fmla="*/ 64 w 170"/>
                    <a:gd name="T49" fmla="*/ 10 h 116"/>
                    <a:gd name="T50" fmla="*/ 39 w 170"/>
                    <a:gd name="T51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70" h="116">
                      <a:moveTo>
                        <a:pt x="39" y="0"/>
                      </a:moveTo>
                      <a:cubicBezTo>
                        <a:pt x="30" y="0"/>
                        <a:pt x="21" y="3"/>
                        <a:pt x="14" y="10"/>
                      </a:cubicBezTo>
                      <a:cubicBezTo>
                        <a:pt x="0" y="24"/>
                        <a:pt x="0" y="46"/>
                        <a:pt x="14" y="60"/>
                      </a:cubicBezTo>
                      <a:cubicBezTo>
                        <a:pt x="59" y="106"/>
                        <a:pt x="59" y="106"/>
                        <a:pt x="59" y="106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144" y="106"/>
                        <a:pt x="145" y="106"/>
                        <a:pt x="145" y="106"/>
                      </a:cubicBezTo>
                      <a:cubicBezTo>
                        <a:pt x="145" y="106"/>
                        <a:pt x="146" y="106"/>
                        <a:pt x="146" y="106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6" y="106"/>
                        <a:pt x="147" y="106"/>
                        <a:pt x="147" y="106"/>
                      </a:cubicBezTo>
                      <a:cubicBezTo>
                        <a:pt x="147" y="106"/>
                        <a:pt x="147" y="106"/>
                        <a:pt x="147" y="106"/>
                      </a:cubicBezTo>
                      <a:cubicBezTo>
                        <a:pt x="147" y="106"/>
                        <a:pt x="147" y="106"/>
                        <a:pt x="147" y="106"/>
                      </a:cubicBezTo>
                      <a:cubicBezTo>
                        <a:pt x="151" y="106"/>
                        <a:pt x="154" y="107"/>
                        <a:pt x="157" y="108"/>
                      </a:cubicBezTo>
                      <a:cubicBezTo>
                        <a:pt x="157" y="108"/>
                        <a:pt x="157" y="108"/>
                        <a:pt x="158" y="108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62" y="110"/>
                        <a:pt x="165" y="112"/>
                        <a:pt x="169" y="115"/>
                      </a:cubicBezTo>
                      <a:cubicBezTo>
                        <a:pt x="169" y="115"/>
                        <a:pt x="169" y="115"/>
                        <a:pt x="169" y="115"/>
                      </a:cubicBezTo>
                      <a:cubicBezTo>
                        <a:pt x="169" y="115"/>
                        <a:pt x="169" y="115"/>
                        <a:pt x="169" y="115"/>
                      </a:cubicBezTo>
                      <a:cubicBezTo>
                        <a:pt x="169" y="115"/>
                        <a:pt x="169" y="116"/>
                        <a:pt x="169" y="116"/>
                      </a:cubicBezTo>
                      <a:cubicBezTo>
                        <a:pt x="169" y="116"/>
                        <a:pt x="169" y="116"/>
                        <a:pt x="169" y="116"/>
                      </a:cubicBezTo>
                      <a:cubicBezTo>
                        <a:pt x="169" y="116"/>
                        <a:pt x="169" y="116"/>
                        <a:pt x="169" y="116"/>
                      </a:cubicBezTo>
                      <a:cubicBezTo>
                        <a:pt x="169" y="116"/>
                        <a:pt x="169" y="116"/>
                        <a:pt x="169" y="116"/>
                      </a:cubicBezTo>
                      <a:cubicBezTo>
                        <a:pt x="169" y="116"/>
                        <a:pt x="169" y="116"/>
                        <a:pt x="170" y="116"/>
                      </a:cubicBezTo>
                      <a:cubicBezTo>
                        <a:pt x="64" y="10"/>
                        <a:pt x="64" y="10"/>
                        <a:pt x="64" y="10"/>
                      </a:cubicBezTo>
                      <a:cubicBezTo>
                        <a:pt x="57" y="3"/>
                        <a:pt x="48" y="0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7" name="Freeform 74">
                  <a:extLst>
                    <a:ext uri="{FF2B5EF4-FFF2-40B4-BE49-F238E27FC236}">
                      <a16:creationId xmlns:a16="http://schemas.microsoft.com/office/drawing/2014/main" id="{A0C33D81-5970-F944-9E23-DAC6B5E11F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59438" y="4548188"/>
                  <a:ext cx="193675" cy="61912"/>
                </a:xfrm>
                <a:custGeom>
                  <a:avLst/>
                  <a:gdLst>
                    <a:gd name="T0" fmla="*/ 110 w 111"/>
                    <a:gd name="T1" fmla="*/ 10 h 35"/>
                    <a:gd name="T2" fmla="*/ 111 w 111"/>
                    <a:gd name="T3" fmla="*/ 10 h 35"/>
                    <a:gd name="T4" fmla="*/ 111 w 111"/>
                    <a:gd name="T5" fmla="*/ 10 h 35"/>
                    <a:gd name="T6" fmla="*/ 110 w 111"/>
                    <a:gd name="T7" fmla="*/ 10 h 35"/>
                    <a:gd name="T8" fmla="*/ 110 w 111"/>
                    <a:gd name="T9" fmla="*/ 10 h 35"/>
                    <a:gd name="T10" fmla="*/ 110 w 111"/>
                    <a:gd name="T11" fmla="*/ 10 h 35"/>
                    <a:gd name="T12" fmla="*/ 110 w 111"/>
                    <a:gd name="T13" fmla="*/ 10 h 35"/>
                    <a:gd name="T14" fmla="*/ 110 w 111"/>
                    <a:gd name="T15" fmla="*/ 9 h 35"/>
                    <a:gd name="T16" fmla="*/ 110 w 111"/>
                    <a:gd name="T17" fmla="*/ 10 h 35"/>
                    <a:gd name="T18" fmla="*/ 110 w 111"/>
                    <a:gd name="T19" fmla="*/ 9 h 35"/>
                    <a:gd name="T20" fmla="*/ 110 w 111"/>
                    <a:gd name="T21" fmla="*/ 9 h 35"/>
                    <a:gd name="T22" fmla="*/ 110 w 111"/>
                    <a:gd name="T23" fmla="*/ 9 h 35"/>
                    <a:gd name="T24" fmla="*/ 110 w 111"/>
                    <a:gd name="T25" fmla="*/ 9 h 35"/>
                    <a:gd name="T26" fmla="*/ 99 w 111"/>
                    <a:gd name="T27" fmla="*/ 2 h 35"/>
                    <a:gd name="T28" fmla="*/ 99 w 111"/>
                    <a:gd name="T29" fmla="*/ 2 h 35"/>
                    <a:gd name="T30" fmla="*/ 99 w 111"/>
                    <a:gd name="T31" fmla="*/ 2 h 35"/>
                    <a:gd name="T32" fmla="*/ 99 w 111"/>
                    <a:gd name="T33" fmla="*/ 2 h 35"/>
                    <a:gd name="T34" fmla="*/ 99 w 111"/>
                    <a:gd name="T35" fmla="*/ 2 h 35"/>
                    <a:gd name="T36" fmla="*/ 99 w 111"/>
                    <a:gd name="T37" fmla="*/ 2 h 35"/>
                    <a:gd name="T38" fmla="*/ 88 w 111"/>
                    <a:gd name="T39" fmla="*/ 0 h 35"/>
                    <a:gd name="T40" fmla="*/ 98 w 111"/>
                    <a:gd name="T41" fmla="*/ 2 h 35"/>
                    <a:gd name="T42" fmla="*/ 88 w 111"/>
                    <a:gd name="T43" fmla="*/ 0 h 35"/>
                    <a:gd name="T44" fmla="*/ 88 w 111"/>
                    <a:gd name="T45" fmla="*/ 0 h 35"/>
                    <a:gd name="T46" fmla="*/ 88 w 111"/>
                    <a:gd name="T47" fmla="*/ 0 h 35"/>
                    <a:gd name="T48" fmla="*/ 88 w 111"/>
                    <a:gd name="T49" fmla="*/ 0 h 35"/>
                    <a:gd name="T50" fmla="*/ 87 w 111"/>
                    <a:gd name="T51" fmla="*/ 0 h 35"/>
                    <a:gd name="T52" fmla="*/ 87 w 111"/>
                    <a:gd name="T53" fmla="*/ 0 h 35"/>
                    <a:gd name="T54" fmla="*/ 87 w 111"/>
                    <a:gd name="T55" fmla="*/ 0 h 35"/>
                    <a:gd name="T56" fmla="*/ 85 w 111"/>
                    <a:gd name="T57" fmla="*/ 0 h 35"/>
                    <a:gd name="T58" fmla="*/ 0 w 111"/>
                    <a:gd name="T59" fmla="*/ 0 h 35"/>
                    <a:gd name="T60" fmla="*/ 36 w 111"/>
                    <a:gd name="T61" fmla="*/ 35 h 35"/>
                    <a:gd name="T62" fmla="*/ 61 w 111"/>
                    <a:gd name="T63" fmla="*/ 10 h 35"/>
                    <a:gd name="T64" fmla="*/ 85 w 111"/>
                    <a:gd name="T6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11" h="35">
                      <a:moveTo>
                        <a:pt x="110" y="10"/>
                      </a:moveTo>
                      <a:cubicBezTo>
                        <a:pt x="110" y="10"/>
                        <a:pt x="110" y="10"/>
                        <a:pt x="111" y="10"/>
                      </a:cubicBezTo>
                      <a:cubicBezTo>
                        <a:pt x="111" y="10"/>
                        <a:pt x="111" y="10"/>
                        <a:pt x="111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moveTo>
                        <a:pt x="110" y="10"/>
                      </a:move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moveTo>
                        <a:pt x="110" y="9"/>
                      </a:moveTo>
                      <a:cubicBezTo>
                        <a:pt x="110" y="9"/>
                        <a:pt x="110" y="10"/>
                        <a:pt x="110" y="10"/>
                      </a:cubicBezTo>
                      <a:cubicBezTo>
                        <a:pt x="110" y="10"/>
                        <a:pt x="110" y="9"/>
                        <a:pt x="110" y="9"/>
                      </a:cubicBezTo>
                      <a:moveTo>
                        <a:pt x="110" y="9"/>
                      </a:moveTo>
                      <a:cubicBezTo>
                        <a:pt x="110" y="9"/>
                        <a:pt x="110" y="9"/>
                        <a:pt x="110" y="9"/>
                      </a:cubicBezTo>
                      <a:cubicBezTo>
                        <a:pt x="110" y="9"/>
                        <a:pt x="110" y="9"/>
                        <a:pt x="110" y="9"/>
                      </a:cubicBezTo>
                      <a:moveTo>
                        <a:pt x="99" y="2"/>
                      </a:moveTo>
                      <a:cubicBezTo>
                        <a:pt x="99" y="2"/>
                        <a:pt x="99" y="2"/>
                        <a:pt x="99" y="2"/>
                      </a:cubicBezTo>
                      <a:cubicBezTo>
                        <a:pt x="99" y="2"/>
                        <a:pt x="99" y="2"/>
                        <a:pt x="99" y="2"/>
                      </a:cubicBezTo>
                      <a:moveTo>
                        <a:pt x="99" y="2"/>
                      </a:moveTo>
                      <a:cubicBezTo>
                        <a:pt x="99" y="2"/>
                        <a:pt x="99" y="2"/>
                        <a:pt x="99" y="2"/>
                      </a:cubicBezTo>
                      <a:cubicBezTo>
                        <a:pt x="99" y="2"/>
                        <a:pt x="99" y="2"/>
                        <a:pt x="99" y="2"/>
                      </a:cubicBezTo>
                      <a:moveTo>
                        <a:pt x="88" y="0"/>
                      </a:moveTo>
                      <a:cubicBezTo>
                        <a:pt x="91" y="0"/>
                        <a:pt x="95" y="1"/>
                        <a:pt x="98" y="2"/>
                      </a:cubicBezTo>
                      <a:cubicBezTo>
                        <a:pt x="95" y="1"/>
                        <a:pt x="92" y="0"/>
                        <a:pt x="88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87" y="0"/>
                      </a:move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moveTo>
                        <a:pt x="8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7" y="3"/>
                        <a:pt x="76" y="0"/>
                        <a:pt x="8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8" name="Freeform 75">
                  <a:extLst>
                    <a:ext uri="{FF2B5EF4-FFF2-40B4-BE49-F238E27FC236}">
                      <a16:creationId xmlns:a16="http://schemas.microsoft.com/office/drawing/2014/main" id="{8784C842-89D0-0B47-84EB-AD24438CB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6250" y="4652963"/>
                  <a:ext cx="296863" cy="203200"/>
                </a:xfrm>
                <a:custGeom>
                  <a:avLst/>
                  <a:gdLst>
                    <a:gd name="T0" fmla="*/ 170 w 170"/>
                    <a:gd name="T1" fmla="*/ 0 h 116"/>
                    <a:gd name="T2" fmla="*/ 157 w 170"/>
                    <a:gd name="T3" fmla="*/ 8 h 116"/>
                    <a:gd name="T4" fmla="*/ 157 w 170"/>
                    <a:gd name="T5" fmla="*/ 8 h 116"/>
                    <a:gd name="T6" fmla="*/ 157 w 170"/>
                    <a:gd name="T7" fmla="*/ 8 h 116"/>
                    <a:gd name="T8" fmla="*/ 157 w 170"/>
                    <a:gd name="T9" fmla="*/ 8 h 116"/>
                    <a:gd name="T10" fmla="*/ 156 w 170"/>
                    <a:gd name="T11" fmla="*/ 8 h 116"/>
                    <a:gd name="T12" fmla="*/ 148 w 170"/>
                    <a:gd name="T13" fmla="*/ 10 h 116"/>
                    <a:gd name="T14" fmla="*/ 145 w 170"/>
                    <a:gd name="T15" fmla="*/ 11 h 116"/>
                    <a:gd name="T16" fmla="*/ 144 w 170"/>
                    <a:gd name="T17" fmla="*/ 11 h 116"/>
                    <a:gd name="T18" fmla="*/ 59 w 170"/>
                    <a:gd name="T19" fmla="*/ 11 h 116"/>
                    <a:gd name="T20" fmla="*/ 14 w 170"/>
                    <a:gd name="T21" fmla="*/ 56 h 116"/>
                    <a:gd name="T22" fmla="*/ 14 w 170"/>
                    <a:gd name="T23" fmla="*/ 106 h 116"/>
                    <a:gd name="T24" fmla="*/ 39 w 170"/>
                    <a:gd name="T25" fmla="*/ 116 h 116"/>
                    <a:gd name="T26" fmla="*/ 64 w 170"/>
                    <a:gd name="T27" fmla="*/ 106 h 116"/>
                    <a:gd name="T28" fmla="*/ 170 w 170"/>
                    <a:gd name="T29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0" h="116">
                      <a:moveTo>
                        <a:pt x="170" y="0"/>
                      </a:moveTo>
                      <a:cubicBezTo>
                        <a:pt x="166" y="4"/>
                        <a:pt x="161" y="7"/>
                        <a:pt x="157" y="8"/>
                      </a:cubicBezTo>
                      <a:cubicBezTo>
                        <a:pt x="157" y="8"/>
                        <a:pt x="157" y="8"/>
                        <a:pt x="157" y="8"/>
                      </a:cubicBezTo>
                      <a:cubicBezTo>
                        <a:pt x="157" y="8"/>
                        <a:pt x="157" y="8"/>
                        <a:pt x="157" y="8"/>
                      </a:cubicBezTo>
                      <a:cubicBezTo>
                        <a:pt x="157" y="8"/>
                        <a:pt x="157" y="8"/>
                        <a:pt x="157" y="8"/>
                      </a:cubicBezTo>
                      <a:cubicBezTo>
                        <a:pt x="156" y="8"/>
                        <a:pt x="156" y="8"/>
                        <a:pt x="156" y="8"/>
                      </a:cubicBezTo>
                      <a:cubicBezTo>
                        <a:pt x="154" y="9"/>
                        <a:pt x="151" y="10"/>
                        <a:pt x="148" y="10"/>
                      </a:cubicBezTo>
                      <a:cubicBezTo>
                        <a:pt x="147" y="10"/>
                        <a:pt x="146" y="11"/>
                        <a:pt x="145" y="11"/>
                      </a:cubicBezTo>
                      <a:cubicBezTo>
                        <a:pt x="145" y="11"/>
                        <a:pt x="144" y="11"/>
                        <a:pt x="144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0" y="70"/>
                        <a:pt x="0" y="92"/>
                        <a:pt x="14" y="106"/>
                      </a:cubicBezTo>
                      <a:cubicBezTo>
                        <a:pt x="21" y="113"/>
                        <a:pt x="30" y="116"/>
                        <a:pt x="39" y="116"/>
                      </a:cubicBezTo>
                      <a:cubicBezTo>
                        <a:pt x="48" y="116"/>
                        <a:pt x="57" y="113"/>
                        <a:pt x="64" y="106"/>
                      </a:cubicBezTo>
                      <a:cubicBezTo>
                        <a:pt x="170" y="0"/>
                        <a:pt x="170" y="0"/>
                        <a:pt x="17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Freeform 76">
                  <a:extLst>
                    <a:ext uri="{FF2B5EF4-FFF2-40B4-BE49-F238E27FC236}">
                      <a16:creationId xmlns:a16="http://schemas.microsoft.com/office/drawing/2014/main" id="{92821F6B-82CA-EA4A-9243-BD748E6E56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59438" y="4610101"/>
                  <a:ext cx="171450" cy="61912"/>
                </a:xfrm>
                <a:custGeom>
                  <a:avLst/>
                  <a:gdLst>
                    <a:gd name="T0" fmla="*/ 97 w 98"/>
                    <a:gd name="T1" fmla="*/ 33 h 36"/>
                    <a:gd name="T2" fmla="*/ 89 w 98"/>
                    <a:gd name="T3" fmla="*/ 35 h 36"/>
                    <a:gd name="T4" fmla="*/ 97 w 98"/>
                    <a:gd name="T5" fmla="*/ 33 h 36"/>
                    <a:gd name="T6" fmla="*/ 98 w 98"/>
                    <a:gd name="T7" fmla="*/ 33 h 36"/>
                    <a:gd name="T8" fmla="*/ 98 w 98"/>
                    <a:gd name="T9" fmla="*/ 33 h 36"/>
                    <a:gd name="T10" fmla="*/ 98 w 98"/>
                    <a:gd name="T11" fmla="*/ 33 h 36"/>
                    <a:gd name="T12" fmla="*/ 98 w 98"/>
                    <a:gd name="T13" fmla="*/ 33 h 36"/>
                    <a:gd name="T14" fmla="*/ 98 w 98"/>
                    <a:gd name="T15" fmla="*/ 33 h 36"/>
                    <a:gd name="T16" fmla="*/ 98 w 98"/>
                    <a:gd name="T17" fmla="*/ 33 h 36"/>
                    <a:gd name="T18" fmla="*/ 36 w 98"/>
                    <a:gd name="T19" fmla="*/ 0 h 36"/>
                    <a:gd name="T20" fmla="*/ 0 w 98"/>
                    <a:gd name="T21" fmla="*/ 36 h 36"/>
                    <a:gd name="T22" fmla="*/ 85 w 98"/>
                    <a:gd name="T23" fmla="*/ 36 h 36"/>
                    <a:gd name="T24" fmla="*/ 61 w 98"/>
                    <a:gd name="T25" fmla="*/ 25 h 36"/>
                    <a:gd name="T26" fmla="*/ 36 w 98"/>
                    <a:gd name="T2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36">
                      <a:moveTo>
                        <a:pt x="97" y="33"/>
                      </a:moveTo>
                      <a:cubicBezTo>
                        <a:pt x="95" y="34"/>
                        <a:pt x="92" y="35"/>
                        <a:pt x="89" y="35"/>
                      </a:cubicBezTo>
                      <a:cubicBezTo>
                        <a:pt x="92" y="35"/>
                        <a:pt x="95" y="34"/>
                        <a:pt x="97" y="33"/>
                      </a:cubicBezTo>
                      <a:moveTo>
                        <a:pt x="98" y="33"/>
                      </a:moveTo>
                      <a:cubicBezTo>
                        <a:pt x="98" y="33"/>
                        <a:pt x="98" y="33"/>
                        <a:pt x="98" y="33"/>
                      </a:cubicBezTo>
                      <a:cubicBezTo>
                        <a:pt x="98" y="33"/>
                        <a:pt x="98" y="33"/>
                        <a:pt x="98" y="33"/>
                      </a:cubicBezTo>
                      <a:moveTo>
                        <a:pt x="98" y="33"/>
                      </a:moveTo>
                      <a:cubicBezTo>
                        <a:pt x="98" y="33"/>
                        <a:pt x="98" y="33"/>
                        <a:pt x="98" y="33"/>
                      </a:cubicBezTo>
                      <a:cubicBezTo>
                        <a:pt x="98" y="33"/>
                        <a:pt x="98" y="33"/>
                        <a:pt x="98" y="33"/>
                      </a:cubicBezTo>
                      <a:moveTo>
                        <a:pt x="36" y="0"/>
                      </a:move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5" y="36"/>
                        <a:pt x="85" y="36"/>
                        <a:pt x="85" y="36"/>
                      </a:cubicBezTo>
                      <a:cubicBezTo>
                        <a:pt x="76" y="35"/>
                        <a:pt x="67" y="32"/>
                        <a:pt x="61" y="25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Freeform 77">
                  <a:extLst>
                    <a:ext uri="{FF2B5EF4-FFF2-40B4-BE49-F238E27FC236}">
                      <a16:creationId xmlns:a16="http://schemas.microsoft.com/office/drawing/2014/main" id="{2696BF92-8D29-6248-AAD7-9D77F8C137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07075" y="4548188"/>
                  <a:ext cx="63500" cy="123825"/>
                </a:xfrm>
                <a:custGeom>
                  <a:avLst/>
                  <a:gdLst>
                    <a:gd name="T0" fmla="*/ 1 w 36"/>
                    <a:gd name="T1" fmla="*/ 71 h 71"/>
                    <a:gd name="T2" fmla="*/ 1 w 36"/>
                    <a:gd name="T3" fmla="*/ 71 h 71"/>
                    <a:gd name="T4" fmla="*/ 13 w 36"/>
                    <a:gd name="T5" fmla="*/ 68 h 71"/>
                    <a:gd name="T6" fmla="*/ 13 w 36"/>
                    <a:gd name="T7" fmla="*/ 68 h 71"/>
                    <a:gd name="T8" fmla="*/ 13 w 36"/>
                    <a:gd name="T9" fmla="*/ 68 h 71"/>
                    <a:gd name="T10" fmla="*/ 33 w 36"/>
                    <a:gd name="T11" fmla="*/ 48 h 71"/>
                    <a:gd name="T12" fmla="*/ 26 w 36"/>
                    <a:gd name="T13" fmla="*/ 60 h 71"/>
                    <a:gd name="T14" fmla="*/ 33 w 36"/>
                    <a:gd name="T15" fmla="*/ 48 h 71"/>
                    <a:gd name="T16" fmla="*/ 33 w 36"/>
                    <a:gd name="T17" fmla="*/ 48 h 71"/>
                    <a:gd name="T18" fmla="*/ 34 w 36"/>
                    <a:gd name="T19" fmla="*/ 48 h 71"/>
                    <a:gd name="T20" fmla="*/ 34 w 36"/>
                    <a:gd name="T21" fmla="*/ 48 h 71"/>
                    <a:gd name="T22" fmla="*/ 36 w 36"/>
                    <a:gd name="T23" fmla="*/ 37 h 71"/>
                    <a:gd name="T24" fmla="*/ 36 w 36"/>
                    <a:gd name="T25" fmla="*/ 37 h 71"/>
                    <a:gd name="T26" fmla="*/ 36 w 36"/>
                    <a:gd name="T27" fmla="*/ 37 h 71"/>
                    <a:gd name="T28" fmla="*/ 36 w 36"/>
                    <a:gd name="T29" fmla="*/ 35 h 71"/>
                    <a:gd name="T30" fmla="*/ 36 w 36"/>
                    <a:gd name="T31" fmla="*/ 35 h 71"/>
                    <a:gd name="T32" fmla="*/ 36 w 36"/>
                    <a:gd name="T33" fmla="*/ 33 h 71"/>
                    <a:gd name="T34" fmla="*/ 36 w 36"/>
                    <a:gd name="T35" fmla="*/ 33 h 71"/>
                    <a:gd name="T36" fmla="*/ 36 w 36"/>
                    <a:gd name="T37" fmla="*/ 33 h 71"/>
                    <a:gd name="T38" fmla="*/ 34 w 36"/>
                    <a:gd name="T39" fmla="*/ 23 h 71"/>
                    <a:gd name="T40" fmla="*/ 34 w 36"/>
                    <a:gd name="T41" fmla="*/ 23 h 71"/>
                    <a:gd name="T42" fmla="*/ 34 w 36"/>
                    <a:gd name="T43" fmla="*/ 23 h 71"/>
                    <a:gd name="T44" fmla="*/ 26 w 36"/>
                    <a:gd name="T45" fmla="*/ 11 h 71"/>
                    <a:gd name="T46" fmla="*/ 26 w 36"/>
                    <a:gd name="T47" fmla="*/ 11 h 71"/>
                    <a:gd name="T48" fmla="*/ 26 w 36"/>
                    <a:gd name="T49" fmla="*/ 11 h 71"/>
                    <a:gd name="T50" fmla="*/ 26 w 36"/>
                    <a:gd name="T51" fmla="*/ 11 h 71"/>
                    <a:gd name="T52" fmla="*/ 26 w 36"/>
                    <a:gd name="T53" fmla="*/ 11 h 71"/>
                    <a:gd name="T54" fmla="*/ 25 w 36"/>
                    <a:gd name="T55" fmla="*/ 10 h 71"/>
                    <a:gd name="T56" fmla="*/ 25 w 36"/>
                    <a:gd name="T57" fmla="*/ 10 h 71"/>
                    <a:gd name="T58" fmla="*/ 25 w 36"/>
                    <a:gd name="T59" fmla="*/ 10 h 71"/>
                    <a:gd name="T60" fmla="*/ 25 w 36"/>
                    <a:gd name="T61" fmla="*/ 9 h 71"/>
                    <a:gd name="T62" fmla="*/ 14 w 36"/>
                    <a:gd name="T63" fmla="*/ 2 h 71"/>
                    <a:gd name="T64" fmla="*/ 14 w 36"/>
                    <a:gd name="T65" fmla="*/ 2 h 71"/>
                    <a:gd name="T66" fmla="*/ 14 w 36"/>
                    <a:gd name="T67" fmla="*/ 2 h 71"/>
                    <a:gd name="T68" fmla="*/ 13 w 36"/>
                    <a:gd name="T69" fmla="*/ 2 h 71"/>
                    <a:gd name="T70" fmla="*/ 13 w 36"/>
                    <a:gd name="T71" fmla="*/ 2 h 71"/>
                    <a:gd name="T72" fmla="*/ 3 w 36"/>
                    <a:gd name="T73" fmla="*/ 0 h 71"/>
                    <a:gd name="T74" fmla="*/ 2 w 36"/>
                    <a:gd name="T75" fmla="*/ 0 h 71"/>
                    <a:gd name="T76" fmla="*/ 2 w 36"/>
                    <a:gd name="T77" fmla="*/ 0 h 71"/>
                    <a:gd name="T78" fmla="*/ 0 w 36"/>
                    <a:gd name="T79" fmla="*/ 0 h 71"/>
                    <a:gd name="T80" fmla="*/ 2 w 36"/>
                    <a:gd name="T81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6" h="71">
                      <a:moveTo>
                        <a:pt x="4" y="70"/>
                      </a:moveTo>
                      <a:cubicBezTo>
                        <a:pt x="3" y="70"/>
                        <a:pt x="2" y="71"/>
                        <a:pt x="1" y="7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1" y="71"/>
                        <a:pt x="1" y="71"/>
                      </a:cubicBezTo>
                      <a:cubicBezTo>
                        <a:pt x="2" y="71"/>
                        <a:pt x="3" y="70"/>
                        <a:pt x="4" y="70"/>
                      </a:cubicBezTo>
                      <a:moveTo>
                        <a:pt x="13" y="68"/>
                      </a:move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33" y="48"/>
                      </a:moveTo>
                      <a:cubicBezTo>
                        <a:pt x="30" y="58"/>
                        <a:pt x="22" y="65"/>
                        <a:pt x="13" y="68"/>
                      </a:cubicBezTo>
                      <a:cubicBezTo>
                        <a:pt x="17" y="67"/>
                        <a:pt x="22" y="64"/>
                        <a:pt x="26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9" y="57"/>
                        <a:pt x="32" y="53"/>
                        <a:pt x="33" y="48"/>
                      </a:cubicBezTo>
                      <a:moveTo>
                        <a:pt x="33" y="48"/>
                      </a:move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moveTo>
                        <a:pt x="34" y="48"/>
                      </a:moveTo>
                      <a:cubicBezTo>
                        <a:pt x="34" y="48"/>
                        <a:pt x="34" y="48"/>
                        <a:pt x="33" y="48"/>
                      </a:cubicBezTo>
                      <a:cubicBezTo>
                        <a:pt x="34" y="48"/>
                        <a:pt x="34" y="48"/>
                        <a:pt x="34" y="48"/>
                      </a:cubicBezTo>
                      <a:moveTo>
                        <a:pt x="36" y="37"/>
                      </a:move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moveTo>
                        <a:pt x="36" y="37"/>
                      </a:move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moveTo>
                        <a:pt x="36" y="33"/>
                      </a:moveTo>
                      <a:cubicBezTo>
                        <a:pt x="36" y="34"/>
                        <a:pt x="36" y="35"/>
                        <a:pt x="36" y="35"/>
                      </a:cubicBezTo>
                      <a:cubicBezTo>
                        <a:pt x="36" y="36"/>
                        <a:pt x="36" y="36"/>
                        <a:pt x="36" y="37"/>
                      </a:cubicBezTo>
                      <a:cubicBezTo>
                        <a:pt x="36" y="36"/>
                        <a:pt x="36" y="36"/>
                        <a:pt x="36" y="35"/>
                      </a:cubicBezTo>
                      <a:cubicBezTo>
                        <a:pt x="36" y="35"/>
                        <a:pt x="36" y="34"/>
                        <a:pt x="36" y="33"/>
                      </a:cubicBezTo>
                      <a:moveTo>
                        <a:pt x="36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moveTo>
                        <a:pt x="36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moveTo>
                        <a:pt x="34" y="23"/>
                      </a:move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moveTo>
                        <a:pt x="34" y="23"/>
                      </a:move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moveTo>
                        <a:pt x="26" y="11"/>
                      </a:moveTo>
                      <a:cubicBezTo>
                        <a:pt x="29" y="14"/>
                        <a:pt x="32" y="18"/>
                        <a:pt x="34" y="23"/>
                      </a:cubicBezTo>
                      <a:cubicBezTo>
                        <a:pt x="32" y="18"/>
                        <a:pt x="30" y="14"/>
                        <a:pt x="26" y="11"/>
                      </a:cubicBezTo>
                      <a:moveTo>
                        <a:pt x="26" y="11"/>
                      </a:move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moveTo>
                        <a:pt x="26" y="11"/>
                      </a:move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moveTo>
                        <a:pt x="25" y="10"/>
                      </a:move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moveTo>
                        <a:pt x="25" y="10"/>
                      </a:move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moveTo>
                        <a:pt x="25" y="9"/>
                      </a:move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moveTo>
                        <a:pt x="14" y="2"/>
                      </a:moveTo>
                      <a:cubicBezTo>
                        <a:pt x="18" y="4"/>
                        <a:pt x="22" y="6"/>
                        <a:pt x="25" y="9"/>
                      </a:cubicBezTo>
                      <a:cubicBezTo>
                        <a:pt x="21" y="6"/>
                        <a:pt x="18" y="4"/>
                        <a:pt x="14" y="2"/>
                      </a:cubicBezTo>
                      <a:moveTo>
                        <a:pt x="14" y="2"/>
                      </a:move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2"/>
                        <a:pt x="14" y="2"/>
                      </a:cubicBezTo>
                      <a:moveTo>
                        <a:pt x="13" y="2"/>
                      </a:moveTo>
                      <a:cubicBezTo>
                        <a:pt x="13" y="2"/>
                        <a:pt x="13" y="2"/>
                        <a:pt x="14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008B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Freeform 78">
                  <a:extLst>
                    <a:ext uri="{FF2B5EF4-FFF2-40B4-BE49-F238E27FC236}">
                      <a16:creationId xmlns:a16="http://schemas.microsoft.com/office/drawing/2014/main" id="{E5C78222-E13B-9C43-A002-0C2B4BDF4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1350" y="4548188"/>
                  <a:ext cx="149225" cy="123825"/>
                </a:xfrm>
                <a:custGeom>
                  <a:avLst/>
                  <a:gdLst>
                    <a:gd name="T0" fmla="*/ 50 w 85"/>
                    <a:gd name="T1" fmla="*/ 0 h 71"/>
                    <a:gd name="T2" fmla="*/ 49 w 85"/>
                    <a:gd name="T3" fmla="*/ 0 h 71"/>
                    <a:gd name="T4" fmla="*/ 25 w 85"/>
                    <a:gd name="T5" fmla="*/ 10 h 71"/>
                    <a:gd name="T6" fmla="*/ 0 w 85"/>
                    <a:gd name="T7" fmla="*/ 35 h 71"/>
                    <a:gd name="T8" fmla="*/ 25 w 85"/>
                    <a:gd name="T9" fmla="*/ 60 h 71"/>
                    <a:gd name="T10" fmla="*/ 49 w 85"/>
                    <a:gd name="T11" fmla="*/ 71 h 71"/>
                    <a:gd name="T12" fmla="*/ 50 w 85"/>
                    <a:gd name="T13" fmla="*/ 71 h 71"/>
                    <a:gd name="T14" fmla="*/ 53 w 85"/>
                    <a:gd name="T15" fmla="*/ 70 h 71"/>
                    <a:gd name="T16" fmla="*/ 61 w 85"/>
                    <a:gd name="T17" fmla="*/ 68 h 71"/>
                    <a:gd name="T18" fmla="*/ 62 w 85"/>
                    <a:gd name="T19" fmla="*/ 68 h 71"/>
                    <a:gd name="T20" fmla="*/ 62 w 85"/>
                    <a:gd name="T21" fmla="*/ 68 h 71"/>
                    <a:gd name="T22" fmla="*/ 62 w 85"/>
                    <a:gd name="T23" fmla="*/ 68 h 71"/>
                    <a:gd name="T24" fmla="*/ 62 w 85"/>
                    <a:gd name="T25" fmla="*/ 68 h 71"/>
                    <a:gd name="T26" fmla="*/ 82 w 85"/>
                    <a:gd name="T27" fmla="*/ 48 h 71"/>
                    <a:gd name="T28" fmla="*/ 82 w 85"/>
                    <a:gd name="T29" fmla="*/ 48 h 71"/>
                    <a:gd name="T30" fmla="*/ 82 w 85"/>
                    <a:gd name="T31" fmla="*/ 48 h 71"/>
                    <a:gd name="T32" fmla="*/ 82 w 85"/>
                    <a:gd name="T33" fmla="*/ 48 h 71"/>
                    <a:gd name="T34" fmla="*/ 83 w 85"/>
                    <a:gd name="T35" fmla="*/ 48 h 71"/>
                    <a:gd name="T36" fmla="*/ 85 w 85"/>
                    <a:gd name="T37" fmla="*/ 37 h 71"/>
                    <a:gd name="T38" fmla="*/ 85 w 85"/>
                    <a:gd name="T39" fmla="*/ 37 h 71"/>
                    <a:gd name="T40" fmla="*/ 85 w 85"/>
                    <a:gd name="T41" fmla="*/ 37 h 71"/>
                    <a:gd name="T42" fmla="*/ 85 w 85"/>
                    <a:gd name="T43" fmla="*/ 37 h 71"/>
                    <a:gd name="T44" fmla="*/ 85 w 85"/>
                    <a:gd name="T45" fmla="*/ 37 h 71"/>
                    <a:gd name="T46" fmla="*/ 85 w 85"/>
                    <a:gd name="T47" fmla="*/ 35 h 71"/>
                    <a:gd name="T48" fmla="*/ 85 w 85"/>
                    <a:gd name="T49" fmla="*/ 33 h 71"/>
                    <a:gd name="T50" fmla="*/ 85 w 85"/>
                    <a:gd name="T51" fmla="*/ 33 h 71"/>
                    <a:gd name="T52" fmla="*/ 85 w 85"/>
                    <a:gd name="T53" fmla="*/ 33 h 71"/>
                    <a:gd name="T54" fmla="*/ 85 w 85"/>
                    <a:gd name="T55" fmla="*/ 33 h 71"/>
                    <a:gd name="T56" fmla="*/ 85 w 85"/>
                    <a:gd name="T57" fmla="*/ 33 h 71"/>
                    <a:gd name="T58" fmla="*/ 83 w 85"/>
                    <a:gd name="T59" fmla="*/ 23 h 71"/>
                    <a:gd name="T60" fmla="*/ 83 w 85"/>
                    <a:gd name="T61" fmla="*/ 23 h 71"/>
                    <a:gd name="T62" fmla="*/ 83 w 85"/>
                    <a:gd name="T63" fmla="*/ 23 h 71"/>
                    <a:gd name="T64" fmla="*/ 83 w 85"/>
                    <a:gd name="T65" fmla="*/ 23 h 71"/>
                    <a:gd name="T66" fmla="*/ 83 w 85"/>
                    <a:gd name="T67" fmla="*/ 23 h 71"/>
                    <a:gd name="T68" fmla="*/ 75 w 85"/>
                    <a:gd name="T69" fmla="*/ 11 h 71"/>
                    <a:gd name="T70" fmla="*/ 75 w 85"/>
                    <a:gd name="T71" fmla="*/ 11 h 71"/>
                    <a:gd name="T72" fmla="*/ 75 w 85"/>
                    <a:gd name="T73" fmla="*/ 11 h 71"/>
                    <a:gd name="T74" fmla="*/ 75 w 85"/>
                    <a:gd name="T75" fmla="*/ 11 h 71"/>
                    <a:gd name="T76" fmla="*/ 75 w 85"/>
                    <a:gd name="T77" fmla="*/ 11 h 71"/>
                    <a:gd name="T78" fmla="*/ 75 w 85"/>
                    <a:gd name="T79" fmla="*/ 10 h 71"/>
                    <a:gd name="T80" fmla="*/ 75 w 85"/>
                    <a:gd name="T81" fmla="*/ 10 h 71"/>
                    <a:gd name="T82" fmla="*/ 74 w 85"/>
                    <a:gd name="T83" fmla="*/ 10 h 71"/>
                    <a:gd name="T84" fmla="*/ 74 w 85"/>
                    <a:gd name="T85" fmla="*/ 10 h 71"/>
                    <a:gd name="T86" fmla="*/ 74 w 85"/>
                    <a:gd name="T87" fmla="*/ 10 h 71"/>
                    <a:gd name="T88" fmla="*/ 74 w 85"/>
                    <a:gd name="T89" fmla="*/ 10 h 71"/>
                    <a:gd name="T90" fmla="*/ 74 w 85"/>
                    <a:gd name="T91" fmla="*/ 9 h 71"/>
                    <a:gd name="T92" fmla="*/ 74 w 85"/>
                    <a:gd name="T93" fmla="*/ 9 h 71"/>
                    <a:gd name="T94" fmla="*/ 74 w 85"/>
                    <a:gd name="T95" fmla="*/ 9 h 71"/>
                    <a:gd name="T96" fmla="*/ 63 w 85"/>
                    <a:gd name="T97" fmla="*/ 2 h 71"/>
                    <a:gd name="T98" fmla="*/ 63 w 85"/>
                    <a:gd name="T99" fmla="*/ 2 h 71"/>
                    <a:gd name="T100" fmla="*/ 63 w 85"/>
                    <a:gd name="T101" fmla="*/ 2 h 71"/>
                    <a:gd name="T102" fmla="*/ 63 w 85"/>
                    <a:gd name="T103" fmla="*/ 2 h 71"/>
                    <a:gd name="T104" fmla="*/ 62 w 85"/>
                    <a:gd name="T105" fmla="*/ 2 h 71"/>
                    <a:gd name="T106" fmla="*/ 52 w 85"/>
                    <a:gd name="T107" fmla="*/ 0 h 71"/>
                    <a:gd name="T108" fmla="*/ 52 w 85"/>
                    <a:gd name="T109" fmla="*/ 0 h 71"/>
                    <a:gd name="T110" fmla="*/ 52 w 85"/>
                    <a:gd name="T111" fmla="*/ 0 h 71"/>
                    <a:gd name="T112" fmla="*/ 51 w 85"/>
                    <a:gd name="T113" fmla="*/ 0 h 71"/>
                    <a:gd name="T114" fmla="*/ 51 w 85"/>
                    <a:gd name="T115" fmla="*/ 0 h 71"/>
                    <a:gd name="T116" fmla="*/ 50 w 85"/>
                    <a:gd name="T1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5" h="71">
                      <a:moveTo>
                        <a:pt x="50" y="0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0" y="0"/>
                        <a:pt x="31" y="3"/>
                        <a:pt x="25" y="1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25" y="60"/>
                        <a:pt x="25" y="60"/>
                        <a:pt x="25" y="60"/>
                      </a:cubicBezTo>
                      <a:cubicBezTo>
                        <a:pt x="31" y="67"/>
                        <a:pt x="40" y="70"/>
                        <a:pt x="49" y="71"/>
                      </a:cubicBezTo>
                      <a:cubicBezTo>
                        <a:pt x="50" y="71"/>
                        <a:pt x="50" y="71"/>
                        <a:pt x="50" y="71"/>
                      </a:cubicBezTo>
                      <a:cubicBezTo>
                        <a:pt x="51" y="71"/>
                        <a:pt x="52" y="70"/>
                        <a:pt x="53" y="70"/>
                      </a:cubicBezTo>
                      <a:cubicBezTo>
                        <a:pt x="56" y="70"/>
                        <a:pt x="59" y="69"/>
                        <a:pt x="61" y="68"/>
                      </a:cubicBezTo>
                      <a:cubicBezTo>
                        <a:pt x="61" y="68"/>
                        <a:pt x="61" y="68"/>
                        <a:pt x="62" y="68"/>
                      </a:cubicBez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71" y="65"/>
                        <a:pt x="79" y="58"/>
                        <a:pt x="82" y="48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8"/>
                        <a:pt x="83" y="48"/>
                        <a:pt x="83" y="48"/>
                      </a:cubicBezTo>
                      <a:cubicBezTo>
                        <a:pt x="84" y="45"/>
                        <a:pt x="85" y="41"/>
                        <a:pt x="85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6"/>
                        <a:pt x="85" y="36"/>
                        <a:pt x="85" y="35"/>
                      </a:cubicBezTo>
                      <a:cubicBezTo>
                        <a:pt x="85" y="35"/>
                        <a:pt x="85" y="34"/>
                        <a:pt x="85" y="33"/>
                      </a:cubicBezTo>
                      <a:cubicBezTo>
                        <a:pt x="85" y="33"/>
                        <a:pt x="85" y="33"/>
                        <a:pt x="85" y="33"/>
                      </a:cubicBezTo>
                      <a:cubicBezTo>
                        <a:pt x="85" y="33"/>
                        <a:pt x="85" y="33"/>
                        <a:pt x="85" y="33"/>
                      </a:cubicBezTo>
                      <a:cubicBezTo>
                        <a:pt x="85" y="33"/>
                        <a:pt x="85" y="33"/>
                        <a:pt x="85" y="33"/>
                      </a:cubicBezTo>
                      <a:cubicBezTo>
                        <a:pt x="85" y="33"/>
                        <a:pt x="85" y="33"/>
                        <a:pt x="85" y="33"/>
                      </a:cubicBezTo>
                      <a:cubicBezTo>
                        <a:pt x="85" y="29"/>
                        <a:pt x="84" y="26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1" y="18"/>
                        <a:pt x="78" y="14"/>
                        <a:pt x="75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1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4" y="10"/>
                        <a:pt x="74" y="9"/>
                        <a:pt x="74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1" y="6"/>
                        <a:pt x="67" y="4"/>
                        <a:pt x="63" y="2"/>
                      </a:cubicBezTo>
                      <a:cubicBezTo>
                        <a:pt x="63" y="2"/>
                        <a:pt x="63" y="2"/>
                        <a:pt x="63" y="2"/>
                      </a:cubicBezTo>
                      <a:cubicBezTo>
                        <a:pt x="63" y="2"/>
                        <a:pt x="63" y="2"/>
                        <a:pt x="63" y="2"/>
                      </a:cubicBezTo>
                      <a:cubicBezTo>
                        <a:pt x="63" y="2"/>
                        <a:pt x="63" y="2"/>
                        <a:pt x="63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59" y="1"/>
                        <a:pt x="55" y="0"/>
                        <a:pt x="5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CiscoSansTT Light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162" name="Shape 426">
              <a:extLst>
                <a:ext uri="{FF2B5EF4-FFF2-40B4-BE49-F238E27FC236}">
                  <a16:creationId xmlns:a16="http://schemas.microsoft.com/office/drawing/2014/main" id="{A6BAC769-DC25-1644-9971-A033C729863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28076" y="3600711"/>
              <a:ext cx="590606" cy="34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11716" y="15"/>
                  </a:moveTo>
                  <a:cubicBezTo>
                    <a:pt x="10119" y="201"/>
                    <a:pt x="8661" y="2073"/>
                    <a:pt x="8101" y="4969"/>
                  </a:cubicBezTo>
                  <a:lnTo>
                    <a:pt x="8012" y="5642"/>
                  </a:lnTo>
                  <a:lnTo>
                    <a:pt x="7543" y="5247"/>
                  </a:lnTo>
                  <a:cubicBezTo>
                    <a:pt x="5855" y="4186"/>
                    <a:pt x="4010" y="5793"/>
                    <a:pt x="3422" y="8835"/>
                  </a:cubicBezTo>
                  <a:cubicBezTo>
                    <a:pt x="3274" y="9596"/>
                    <a:pt x="3220" y="10374"/>
                    <a:pt x="3247" y="11130"/>
                  </a:cubicBezTo>
                  <a:lnTo>
                    <a:pt x="3304" y="11520"/>
                  </a:lnTo>
                  <a:lnTo>
                    <a:pt x="2807" y="11429"/>
                  </a:lnTo>
                  <a:cubicBezTo>
                    <a:pt x="1257" y="11429"/>
                    <a:pt x="0" y="13696"/>
                    <a:pt x="0" y="16491"/>
                  </a:cubicBezTo>
                  <a:cubicBezTo>
                    <a:pt x="0" y="18937"/>
                    <a:pt x="962" y="20978"/>
                    <a:pt x="2242" y="21450"/>
                  </a:cubicBezTo>
                  <a:lnTo>
                    <a:pt x="2601" y="21516"/>
                  </a:lnTo>
                  <a:lnTo>
                    <a:pt x="2601" y="21553"/>
                  </a:lnTo>
                  <a:lnTo>
                    <a:pt x="2807" y="21553"/>
                  </a:lnTo>
                  <a:lnTo>
                    <a:pt x="2807" y="21553"/>
                  </a:lnTo>
                  <a:lnTo>
                    <a:pt x="2808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8011" y="21553"/>
                  </a:lnTo>
                  <a:lnTo>
                    <a:pt x="18011" y="21550"/>
                  </a:lnTo>
                  <a:lnTo>
                    <a:pt x="18719" y="21421"/>
                  </a:lnTo>
                  <a:cubicBezTo>
                    <a:pt x="20363" y="20814"/>
                    <a:pt x="21600" y="18191"/>
                    <a:pt x="21600" y="15048"/>
                  </a:cubicBezTo>
                  <a:cubicBezTo>
                    <a:pt x="21600" y="12802"/>
                    <a:pt x="20969" y="10822"/>
                    <a:pt x="20009" y="9653"/>
                  </a:cubicBezTo>
                  <a:lnTo>
                    <a:pt x="19459" y="9115"/>
                  </a:lnTo>
                  <a:lnTo>
                    <a:pt x="19550" y="8434"/>
                  </a:lnTo>
                  <a:cubicBezTo>
                    <a:pt x="19681" y="6680"/>
                    <a:pt x="19116" y="4944"/>
                    <a:pt x="18153" y="4339"/>
                  </a:cubicBezTo>
                  <a:cubicBezTo>
                    <a:pt x="17878" y="4166"/>
                    <a:pt x="17596" y="4101"/>
                    <a:pt x="17323" y="4133"/>
                  </a:cubicBezTo>
                  <a:cubicBezTo>
                    <a:pt x="16913" y="4181"/>
                    <a:pt x="16520" y="4445"/>
                    <a:pt x="16195" y="4884"/>
                  </a:cubicBezTo>
                  <a:lnTo>
                    <a:pt x="15923" y="5376"/>
                  </a:lnTo>
                  <a:lnTo>
                    <a:pt x="15679" y="4187"/>
                  </a:lnTo>
                  <a:cubicBezTo>
                    <a:pt x="15222" y="2481"/>
                    <a:pt x="14404" y="1088"/>
                    <a:pt x="13332" y="415"/>
                  </a:cubicBezTo>
                  <a:cubicBezTo>
                    <a:pt x="12797" y="78"/>
                    <a:pt x="12249" y="-47"/>
                    <a:pt x="11716" y="15"/>
                  </a:cubicBezTo>
                  <a:close/>
                </a:path>
              </a:pathLst>
            </a:custGeom>
            <a:solidFill>
              <a:srgbClr val="FDFAFF"/>
            </a:solidFill>
            <a:ln w="25400">
              <a:noFill/>
            </a:ln>
          </p:spPr>
          <p:txBody>
            <a:bodyPr wrap="none" lIns="38140" tIns="38140" rIns="38140" bIns="38140" anchor="ctr">
              <a:normAutofit fontScale="25000" lnSpcReduction="20000"/>
            </a:bodyPr>
            <a:lstStyle/>
            <a:p>
              <a:pPr marL="0" marR="0" lvl="0" indent="0" algn="ctr" defTabSz="423425" rtl="0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71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endParaRPr>
            </a:p>
          </p:txBody>
        </p:sp>
      </p:grpSp>
      <p:sp>
        <p:nvSpPr>
          <p:cNvPr id="5020" name="Google Shape;5020;p10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+mj-lt"/>
                <a:sym typeface="Arial"/>
              </a:rPr>
              <a:t>PSTN Connectivity - Local Gateway</a:t>
            </a:r>
            <a:endParaRPr lang="en-US" dirty="0">
              <a:latin typeface="+mj-lt"/>
            </a:endParaRPr>
          </a:p>
        </p:txBody>
      </p:sp>
      <p:sp>
        <p:nvSpPr>
          <p:cNvPr id="83" name="Google Shape;3322;p725"/>
          <p:cNvSpPr txBox="1">
            <a:spLocks/>
          </p:cNvSpPr>
          <p:nvPr/>
        </p:nvSpPr>
        <p:spPr>
          <a:xfrm>
            <a:off x="824223" y="2470195"/>
            <a:ext cx="5520640" cy="3717837"/>
          </a:xfrm>
          <a:prstGeom prst="rect">
            <a:avLst/>
          </a:prstGeom>
        </p:spPr>
        <p:txBody>
          <a:bodyPr lIns="0" tIns="0" rIns="0" bIns="0" anchor="t"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rgbClr val="282828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005073"/>
              </a:buClr>
              <a:buFont typeface="Arial" charset="0"/>
              <a:buChar char="•"/>
              <a:defRPr lang="en-US" sz="1400" kern="1200" dirty="0">
                <a:solidFill>
                  <a:srgbClr val="282828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rgbClr val="282828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rgbClr val="282828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rgbClr val="282828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1" indent="-285750" algn="l" defTabSz="684196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ts val="60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"/>
              </a:rPr>
              <a:t>Enables a BYO PSTN option for Webex Calling</a:t>
            </a:r>
          </a:p>
          <a:p>
            <a:pPr marL="285750" marR="0" lvl="1" indent="-285750" algn="l" defTabSz="684196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ts val="60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"/>
              </a:rPr>
              <a:t>Continue using your existing provider</a:t>
            </a:r>
          </a:p>
          <a:p>
            <a:pPr marL="285750" marR="0" lvl="1" indent="-285750" algn="l" defTabSz="684196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ts val="60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"/>
              </a:rPr>
              <a:t>Manage phone numbers in Control Hub</a:t>
            </a:r>
          </a:p>
          <a:p>
            <a:pPr marL="285750" marR="0" lvl="1" indent="-285750" algn="l" defTabSz="684196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ts val="60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"/>
              </a:rPr>
              <a:t>May provide connectivity to an on-premises IP PBX or SBC</a:t>
            </a:r>
          </a:p>
          <a:p>
            <a:pPr marL="285750" marR="0" lvl="1" indent="-285750" algn="l" defTabSz="684196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ts val="60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latin typeface="CiscoSansTT Light"/>
              </a:rPr>
              <a:t>Can be partner hosted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/>
              <a:ea typeface="ＭＳ Ｐゴシック" charset="0"/>
              <a:cs typeface="CiscoSans"/>
            </a:endParaRPr>
          </a:p>
        </p:txBody>
      </p:sp>
      <p:grpSp>
        <p:nvGrpSpPr>
          <p:cNvPr id="48" name="Group 105"/>
          <p:cNvGrpSpPr>
            <a:grpSpLocks noChangeAspect="1"/>
          </p:cNvGrpSpPr>
          <p:nvPr/>
        </p:nvGrpSpPr>
        <p:grpSpPr bwMode="auto">
          <a:xfrm>
            <a:off x="8498621" y="4087564"/>
            <a:ext cx="720899" cy="679640"/>
            <a:chOff x="1991" y="1544"/>
            <a:chExt cx="961" cy="906"/>
          </a:xfrm>
        </p:grpSpPr>
        <p:sp>
          <p:nvSpPr>
            <p:cNvPr id="124" name="Freeform 106"/>
            <p:cNvSpPr>
              <a:spLocks/>
            </p:cNvSpPr>
            <p:nvPr/>
          </p:nvSpPr>
          <p:spPr bwMode="auto">
            <a:xfrm>
              <a:off x="1991" y="1544"/>
              <a:ext cx="585" cy="906"/>
            </a:xfrm>
            <a:custGeom>
              <a:avLst/>
              <a:gdLst>
                <a:gd name="T0" fmla="*/ 5 w 70"/>
                <a:gd name="T1" fmla="*/ 0 h 111"/>
                <a:gd name="T2" fmla="*/ 0 w 70"/>
                <a:gd name="T3" fmla="*/ 5 h 111"/>
                <a:gd name="T4" fmla="*/ 0 w 70"/>
                <a:gd name="T5" fmla="*/ 111 h 111"/>
                <a:gd name="T6" fmla="*/ 70 w 70"/>
                <a:gd name="T7" fmla="*/ 111 h 111"/>
                <a:gd name="T8" fmla="*/ 70 w 70"/>
                <a:gd name="T9" fmla="*/ 5 h 111"/>
                <a:gd name="T10" fmla="*/ 65 w 70"/>
                <a:gd name="T11" fmla="*/ 0 h 111"/>
                <a:gd name="T12" fmla="*/ 5 w 70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1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3"/>
                    <a:pt x="67" y="0"/>
                    <a:pt x="65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25" name="Rectangle 107"/>
            <p:cNvSpPr>
              <a:spLocks noChangeArrowheads="1"/>
            </p:cNvSpPr>
            <p:nvPr/>
          </p:nvSpPr>
          <p:spPr bwMode="auto">
            <a:xfrm>
              <a:off x="2099" y="1650"/>
              <a:ext cx="84" cy="81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26" name="Rectangle 108"/>
            <p:cNvSpPr>
              <a:spLocks noChangeArrowheads="1"/>
            </p:cNvSpPr>
            <p:nvPr/>
          </p:nvSpPr>
          <p:spPr bwMode="auto">
            <a:xfrm>
              <a:off x="2241" y="1650"/>
              <a:ext cx="84" cy="81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27" name="Rectangle 109"/>
            <p:cNvSpPr>
              <a:spLocks noChangeArrowheads="1"/>
            </p:cNvSpPr>
            <p:nvPr/>
          </p:nvSpPr>
          <p:spPr bwMode="auto">
            <a:xfrm>
              <a:off x="2383" y="1650"/>
              <a:ext cx="84" cy="81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28" name="Rectangle 110"/>
            <p:cNvSpPr>
              <a:spLocks noChangeArrowheads="1"/>
            </p:cNvSpPr>
            <p:nvPr/>
          </p:nvSpPr>
          <p:spPr bwMode="auto">
            <a:xfrm>
              <a:off x="2099" y="1993"/>
              <a:ext cx="84" cy="89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29" name="Rectangle 111"/>
            <p:cNvSpPr>
              <a:spLocks noChangeArrowheads="1"/>
            </p:cNvSpPr>
            <p:nvPr/>
          </p:nvSpPr>
          <p:spPr bwMode="auto">
            <a:xfrm>
              <a:off x="2241" y="1993"/>
              <a:ext cx="84" cy="89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0" name="Rectangle 112"/>
            <p:cNvSpPr>
              <a:spLocks noChangeArrowheads="1"/>
            </p:cNvSpPr>
            <p:nvPr/>
          </p:nvSpPr>
          <p:spPr bwMode="auto">
            <a:xfrm>
              <a:off x="2383" y="1993"/>
              <a:ext cx="84" cy="89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1" name="Rectangle 113"/>
            <p:cNvSpPr>
              <a:spLocks noChangeArrowheads="1"/>
            </p:cNvSpPr>
            <p:nvPr/>
          </p:nvSpPr>
          <p:spPr bwMode="auto">
            <a:xfrm>
              <a:off x="2099" y="1821"/>
              <a:ext cx="84" cy="90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2" name="Rectangle 114"/>
            <p:cNvSpPr>
              <a:spLocks noChangeArrowheads="1"/>
            </p:cNvSpPr>
            <p:nvPr/>
          </p:nvSpPr>
          <p:spPr bwMode="auto">
            <a:xfrm>
              <a:off x="2241" y="1821"/>
              <a:ext cx="84" cy="90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3" name="Rectangle 115"/>
            <p:cNvSpPr>
              <a:spLocks noChangeArrowheads="1"/>
            </p:cNvSpPr>
            <p:nvPr/>
          </p:nvSpPr>
          <p:spPr bwMode="auto">
            <a:xfrm>
              <a:off x="2383" y="1821"/>
              <a:ext cx="84" cy="90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4" name="Freeform 116"/>
            <p:cNvSpPr>
              <a:spLocks/>
            </p:cNvSpPr>
            <p:nvPr/>
          </p:nvSpPr>
          <p:spPr bwMode="auto">
            <a:xfrm>
              <a:off x="2517" y="1846"/>
              <a:ext cx="435" cy="604"/>
            </a:xfrm>
            <a:custGeom>
              <a:avLst/>
              <a:gdLst>
                <a:gd name="T0" fmla="*/ 5 w 52"/>
                <a:gd name="T1" fmla="*/ 0 h 74"/>
                <a:gd name="T2" fmla="*/ 0 w 52"/>
                <a:gd name="T3" fmla="*/ 5 h 74"/>
                <a:gd name="T4" fmla="*/ 0 w 52"/>
                <a:gd name="T5" fmla="*/ 74 h 74"/>
                <a:gd name="T6" fmla="*/ 52 w 52"/>
                <a:gd name="T7" fmla="*/ 74 h 74"/>
                <a:gd name="T8" fmla="*/ 52 w 52"/>
                <a:gd name="T9" fmla="*/ 5 h 74"/>
                <a:gd name="T10" fmla="*/ 47 w 52"/>
                <a:gd name="T11" fmla="*/ 0 h 74"/>
                <a:gd name="T12" fmla="*/ 5 w 52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0" y="0"/>
                    <a:pt x="4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5" name="Rectangle 117"/>
            <p:cNvSpPr>
              <a:spLocks noChangeArrowheads="1"/>
            </p:cNvSpPr>
            <p:nvPr/>
          </p:nvSpPr>
          <p:spPr bwMode="auto">
            <a:xfrm>
              <a:off x="2601" y="1927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6" name="Rectangle 118"/>
            <p:cNvSpPr>
              <a:spLocks noChangeArrowheads="1"/>
            </p:cNvSpPr>
            <p:nvPr/>
          </p:nvSpPr>
          <p:spPr bwMode="auto">
            <a:xfrm>
              <a:off x="2709" y="1927"/>
              <a:ext cx="59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7" name="Rectangle 119"/>
            <p:cNvSpPr>
              <a:spLocks noChangeArrowheads="1"/>
            </p:cNvSpPr>
            <p:nvPr/>
          </p:nvSpPr>
          <p:spPr bwMode="auto">
            <a:xfrm>
              <a:off x="2810" y="1927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8" name="Rectangle 120"/>
            <p:cNvSpPr>
              <a:spLocks noChangeArrowheads="1"/>
            </p:cNvSpPr>
            <p:nvPr/>
          </p:nvSpPr>
          <p:spPr bwMode="auto">
            <a:xfrm>
              <a:off x="2601" y="2189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39" name="Rectangle 121"/>
            <p:cNvSpPr>
              <a:spLocks noChangeArrowheads="1"/>
            </p:cNvSpPr>
            <p:nvPr/>
          </p:nvSpPr>
          <p:spPr bwMode="auto">
            <a:xfrm>
              <a:off x="2709" y="2189"/>
              <a:ext cx="59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40" name="Rectangle 122"/>
            <p:cNvSpPr>
              <a:spLocks noChangeArrowheads="1"/>
            </p:cNvSpPr>
            <p:nvPr/>
          </p:nvSpPr>
          <p:spPr bwMode="auto">
            <a:xfrm>
              <a:off x="2810" y="2189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41" name="Rectangle 123"/>
            <p:cNvSpPr>
              <a:spLocks noChangeArrowheads="1"/>
            </p:cNvSpPr>
            <p:nvPr/>
          </p:nvSpPr>
          <p:spPr bwMode="auto">
            <a:xfrm>
              <a:off x="2601" y="2058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42" name="Rectangle 124"/>
            <p:cNvSpPr>
              <a:spLocks noChangeArrowheads="1"/>
            </p:cNvSpPr>
            <p:nvPr/>
          </p:nvSpPr>
          <p:spPr bwMode="auto">
            <a:xfrm>
              <a:off x="2709" y="2058"/>
              <a:ext cx="59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143" name="Rectangle 125"/>
            <p:cNvSpPr>
              <a:spLocks noChangeArrowheads="1"/>
            </p:cNvSpPr>
            <p:nvPr/>
          </p:nvSpPr>
          <p:spPr bwMode="auto">
            <a:xfrm>
              <a:off x="2810" y="2058"/>
              <a:ext cx="58" cy="57"/>
            </a:xfrm>
            <a:prstGeom prst="rect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176824" y="4201449"/>
            <a:ext cx="136217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82828">
                    <a:lumMod val="75000"/>
                    <a:lumOff val="25000"/>
                  </a:srgbClr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Customer site</a:t>
            </a:r>
          </a:p>
        </p:txBody>
      </p:sp>
      <p:cxnSp>
        <p:nvCxnSpPr>
          <p:cNvPr id="50" name="Google Shape;575;p107">
            <a:extLst>
              <a:ext uri="{FF2B5EF4-FFF2-40B4-BE49-F238E27FC236}">
                <a16:creationId xmlns:a16="http://schemas.microsoft.com/office/drawing/2014/main" id="{24D821DA-997A-1A47-B7AF-8C9676B94E7D}"/>
              </a:ext>
            </a:extLst>
          </p:cNvPr>
          <p:cNvCxnSpPr/>
          <p:nvPr/>
        </p:nvCxnSpPr>
        <p:spPr>
          <a:xfrm>
            <a:off x="7766897" y="4357213"/>
            <a:ext cx="0" cy="214913"/>
          </a:xfrm>
          <a:prstGeom prst="straightConnector1">
            <a:avLst/>
          </a:prstGeom>
          <a:noFill/>
          <a:ln w="19050" cap="flat" cmpd="sng">
            <a:solidFill>
              <a:srgbClr val="0050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TextBox 51"/>
          <p:cNvSpPr txBox="1"/>
          <p:nvPr/>
        </p:nvSpPr>
        <p:spPr>
          <a:xfrm>
            <a:off x="6681365" y="4668192"/>
            <a:ext cx="7569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Local</a:t>
            </a:r>
          </a:p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gateway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67190" y="5422791"/>
            <a:ext cx="13853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Webex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CiscoSansTT ExtraLight" panose="020B0303020201020303" pitchFamily="34" charset="0"/>
              </a:rPr>
              <a:t>®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 endpoints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368044" y="5055325"/>
            <a:ext cx="1127081" cy="567683"/>
          </a:xfrm>
          <a:prstGeom prst="roundRect">
            <a:avLst>
              <a:gd name="adj" fmla="val 8997"/>
            </a:avLst>
          </a:prstGeom>
          <a:noFill/>
          <a:ln w="12700" cap="rnd">
            <a:solidFill>
              <a:srgbClr val="FFFFFF">
                <a:lumMod val="50000"/>
              </a:srgbClr>
            </a:solidFill>
            <a:prstDash val="sysDash"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/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32" b="0" i="0" u="none" strike="noStrike" kern="1200" cap="none" spc="0" normalizeH="0" baseline="0" noProof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03862" y="5212592"/>
            <a:ext cx="64152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SBC or</a:t>
            </a:r>
          </a:p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t>IP PBX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7993120" y="5187508"/>
            <a:ext cx="412709" cy="310384"/>
            <a:chOff x="4378053" y="3821620"/>
            <a:chExt cx="453554" cy="341102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AC2F0FD-0443-F94B-96CB-FA3A7D8384D0}"/>
                </a:ext>
              </a:extLst>
            </p:cNvPr>
            <p:cNvGrpSpPr/>
            <p:nvPr/>
          </p:nvGrpSpPr>
          <p:grpSpPr>
            <a:xfrm>
              <a:off x="4378053" y="3821620"/>
              <a:ext cx="349720" cy="262469"/>
              <a:chOff x="-614664" y="3556031"/>
              <a:chExt cx="769937" cy="577850"/>
            </a:xfrm>
            <a:solidFill>
              <a:srgbClr val="57585A"/>
            </a:solidFill>
          </p:grpSpPr>
          <p:sp>
            <p:nvSpPr>
              <p:cNvPr id="214" name="Freeform 95">
                <a:extLst>
                  <a:ext uri="{FF2B5EF4-FFF2-40B4-BE49-F238E27FC236}">
                    <a16:creationId xmlns:a16="http://schemas.microsoft.com/office/drawing/2014/main" id="{43361128-9966-DF43-818F-AFAD3EBC8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14664" y="3556031"/>
                <a:ext cx="180975" cy="577850"/>
              </a:xfrm>
              <a:custGeom>
                <a:avLst/>
                <a:gdLst>
                  <a:gd name="T0" fmla="*/ 300 w 600"/>
                  <a:gd name="T1" fmla="*/ 0 h 1960"/>
                  <a:gd name="T2" fmla="*/ 0 w 600"/>
                  <a:gd name="T3" fmla="*/ 300 h 1960"/>
                  <a:gd name="T4" fmla="*/ 0 w 600"/>
                  <a:gd name="T5" fmla="*/ 1660 h 1960"/>
                  <a:gd name="T6" fmla="*/ 300 w 600"/>
                  <a:gd name="T7" fmla="*/ 1960 h 1960"/>
                  <a:gd name="T8" fmla="*/ 600 w 600"/>
                  <a:gd name="T9" fmla="*/ 1660 h 1960"/>
                  <a:gd name="T10" fmla="*/ 600 w 600"/>
                  <a:gd name="T11" fmla="*/ 300 h 1960"/>
                  <a:gd name="T12" fmla="*/ 300 w 600"/>
                  <a:gd name="T13" fmla="*/ 0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0" h="1960">
                    <a:moveTo>
                      <a:pt x="300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1660"/>
                      <a:pt x="0" y="1660"/>
                      <a:pt x="0" y="1660"/>
                    </a:cubicBezTo>
                    <a:cubicBezTo>
                      <a:pt x="0" y="1826"/>
                      <a:pt x="134" y="1960"/>
                      <a:pt x="300" y="1960"/>
                    </a:cubicBezTo>
                    <a:cubicBezTo>
                      <a:pt x="466" y="1960"/>
                      <a:pt x="600" y="1826"/>
                      <a:pt x="600" y="1660"/>
                    </a:cubicBezTo>
                    <a:cubicBezTo>
                      <a:pt x="600" y="300"/>
                      <a:pt x="600" y="300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00507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26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3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215" name="Freeform 96">
                <a:extLst>
                  <a:ext uri="{FF2B5EF4-FFF2-40B4-BE49-F238E27FC236}">
                    <a16:creationId xmlns:a16="http://schemas.microsoft.com/office/drawing/2014/main" id="{7E450165-2A3C-BF40-B3D8-3D5621659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6064" y="3556031"/>
                <a:ext cx="541337" cy="577850"/>
              </a:xfrm>
              <a:custGeom>
                <a:avLst/>
                <a:gdLst>
                  <a:gd name="T0" fmla="*/ 1580 w 1796"/>
                  <a:gd name="T1" fmla="*/ 0 h 1960"/>
                  <a:gd name="T2" fmla="*/ 216 w 1796"/>
                  <a:gd name="T3" fmla="*/ 0 h 1960"/>
                  <a:gd name="T4" fmla="*/ 0 w 1796"/>
                  <a:gd name="T5" fmla="*/ 216 h 1960"/>
                  <a:gd name="T6" fmla="*/ 0 w 1796"/>
                  <a:gd name="T7" fmla="*/ 1744 h 1960"/>
                  <a:gd name="T8" fmla="*/ 216 w 1796"/>
                  <a:gd name="T9" fmla="*/ 1960 h 1960"/>
                  <a:gd name="T10" fmla="*/ 1580 w 1796"/>
                  <a:gd name="T11" fmla="*/ 1960 h 1960"/>
                  <a:gd name="T12" fmla="*/ 1796 w 1796"/>
                  <a:gd name="T13" fmla="*/ 1744 h 1960"/>
                  <a:gd name="T14" fmla="*/ 1796 w 1796"/>
                  <a:gd name="T15" fmla="*/ 216 h 1960"/>
                  <a:gd name="T16" fmla="*/ 1580 w 1796"/>
                  <a:gd name="T17" fmla="*/ 0 h 1960"/>
                  <a:gd name="T18" fmla="*/ 480 w 1796"/>
                  <a:gd name="T19" fmla="*/ 1707 h 1960"/>
                  <a:gd name="T20" fmla="*/ 364 w 1796"/>
                  <a:gd name="T21" fmla="*/ 1591 h 1960"/>
                  <a:gd name="T22" fmla="*/ 480 w 1796"/>
                  <a:gd name="T23" fmla="*/ 1475 h 1960"/>
                  <a:gd name="T24" fmla="*/ 596 w 1796"/>
                  <a:gd name="T25" fmla="*/ 1591 h 1960"/>
                  <a:gd name="T26" fmla="*/ 480 w 1796"/>
                  <a:gd name="T27" fmla="*/ 1707 h 1960"/>
                  <a:gd name="T28" fmla="*/ 480 w 1796"/>
                  <a:gd name="T29" fmla="*/ 1333 h 1960"/>
                  <a:gd name="T30" fmla="*/ 364 w 1796"/>
                  <a:gd name="T31" fmla="*/ 1217 h 1960"/>
                  <a:gd name="T32" fmla="*/ 480 w 1796"/>
                  <a:gd name="T33" fmla="*/ 1101 h 1960"/>
                  <a:gd name="T34" fmla="*/ 596 w 1796"/>
                  <a:gd name="T35" fmla="*/ 1217 h 1960"/>
                  <a:gd name="T36" fmla="*/ 480 w 1796"/>
                  <a:gd name="T37" fmla="*/ 1333 h 1960"/>
                  <a:gd name="T38" fmla="*/ 480 w 1796"/>
                  <a:gd name="T39" fmla="*/ 960 h 1960"/>
                  <a:gd name="T40" fmla="*/ 364 w 1796"/>
                  <a:gd name="T41" fmla="*/ 844 h 1960"/>
                  <a:gd name="T42" fmla="*/ 480 w 1796"/>
                  <a:gd name="T43" fmla="*/ 728 h 1960"/>
                  <a:gd name="T44" fmla="*/ 596 w 1796"/>
                  <a:gd name="T45" fmla="*/ 844 h 1960"/>
                  <a:gd name="T46" fmla="*/ 480 w 1796"/>
                  <a:gd name="T47" fmla="*/ 960 h 1960"/>
                  <a:gd name="T48" fmla="*/ 898 w 1796"/>
                  <a:gd name="T49" fmla="*/ 1707 h 1960"/>
                  <a:gd name="T50" fmla="*/ 782 w 1796"/>
                  <a:gd name="T51" fmla="*/ 1591 h 1960"/>
                  <a:gd name="T52" fmla="*/ 898 w 1796"/>
                  <a:gd name="T53" fmla="*/ 1475 h 1960"/>
                  <a:gd name="T54" fmla="*/ 1014 w 1796"/>
                  <a:gd name="T55" fmla="*/ 1591 h 1960"/>
                  <a:gd name="T56" fmla="*/ 898 w 1796"/>
                  <a:gd name="T57" fmla="*/ 1707 h 1960"/>
                  <a:gd name="T58" fmla="*/ 898 w 1796"/>
                  <a:gd name="T59" fmla="*/ 1333 h 1960"/>
                  <a:gd name="T60" fmla="*/ 782 w 1796"/>
                  <a:gd name="T61" fmla="*/ 1217 h 1960"/>
                  <a:gd name="T62" fmla="*/ 898 w 1796"/>
                  <a:gd name="T63" fmla="*/ 1101 h 1960"/>
                  <a:gd name="T64" fmla="*/ 1014 w 1796"/>
                  <a:gd name="T65" fmla="*/ 1217 h 1960"/>
                  <a:gd name="T66" fmla="*/ 898 w 1796"/>
                  <a:gd name="T67" fmla="*/ 1333 h 1960"/>
                  <a:gd name="T68" fmla="*/ 898 w 1796"/>
                  <a:gd name="T69" fmla="*/ 960 h 1960"/>
                  <a:gd name="T70" fmla="*/ 782 w 1796"/>
                  <a:gd name="T71" fmla="*/ 844 h 1960"/>
                  <a:gd name="T72" fmla="*/ 898 w 1796"/>
                  <a:gd name="T73" fmla="*/ 728 h 1960"/>
                  <a:gd name="T74" fmla="*/ 1014 w 1796"/>
                  <a:gd name="T75" fmla="*/ 844 h 1960"/>
                  <a:gd name="T76" fmla="*/ 898 w 1796"/>
                  <a:gd name="T77" fmla="*/ 960 h 1960"/>
                  <a:gd name="T78" fmla="*/ 1316 w 1796"/>
                  <a:gd name="T79" fmla="*/ 1707 h 1960"/>
                  <a:gd name="T80" fmla="*/ 1200 w 1796"/>
                  <a:gd name="T81" fmla="*/ 1591 h 1960"/>
                  <a:gd name="T82" fmla="*/ 1316 w 1796"/>
                  <a:gd name="T83" fmla="*/ 1475 h 1960"/>
                  <a:gd name="T84" fmla="*/ 1432 w 1796"/>
                  <a:gd name="T85" fmla="*/ 1591 h 1960"/>
                  <a:gd name="T86" fmla="*/ 1316 w 1796"/>
                  <a:gd name="T87" fmla="*/ 1707 h 1960"/>
                  <a:gd name="T88" fmla="*/ 1316 w 1796"/>
                  <a:gd name="T89" fmla="*/ 1333 h 1960"/>
                  <a:gd name="T90" fmla="*/ 1200 w 1796"/>
                  <a:gd name="T91" fmla="*/ 1217 h 1960"/>
                  <a:gd name="T92" fmla="*/ 1316 w 1796"/>
                  <a:gd name="T93" fmla="*/ 1101 h 1960"/>
                  <a:gd name="T94" fmla="*/ 1432 w 1796"/>
                  <a:gd name="T95" fmla="*/ 1217 h 1960"/>
                  <a:gd name="T96" fmla="*/ 1316 w 1796"/>
                  <a:gd name="T97" fmla="*/ 1333 h 1960"/>
                  <a:gd name="T98" fmla="*/ 1316 w 1796"/>
                  <a:gd name="T99" fmla="*/ 960 h 1960"/>
                  <a:gd name="T100" fmla="*/ 1200 w 1796"/>
                  <a:gd name="T101" fmla="*/ 844 h 1960"/>
                  <a:gd name="T102" fmla="*/ 1316 w 1796"/>
                  <a:gd name="T103" fmla="*/ 728 h 1960"/>
                  <a:gd name="T104" fmla="*/ 1432 w 1796"/>
                  <a:gd name="T105" fmla="*/ 844 h 1960"/>
                  <a:gd name="T106" fmla="*/ 1316 w 1796"/>
                  <a:gd name="T107" fmla="*/ 960 h 1960"/>
                  <a:gd name="T108" fmla="*/ 1452 w 1796"/>
                  <a:gd name="T109" fmla="*/ 468 h 1960"/>
                  <a:gd name="T110" fmla="*/ 344 w 1796"/>
                  <a:gd name="T111" fmla="*/ 468 h 1960"/>
                  <a:gd name="T112" fmla="*/ 202 w 1796"/>
                  <a:gd name="T113" fmla="*/ 326 h 1960"/>
                  <a:gd name="T114" fmla="*/ 344 w 1796"/>
                  <a:gd name="T115" fmla="*/ 184 h 1960"/>
                  <a:gd name="T116" fmla="*/ 1452 w 1796"/>
                  <a:gd name="T117" fmla="*/ 184 h 1960"/>
                  <a:gd name="T118" fmla="*/ 1594 w 1796"/>
                  <a:gd name="T119" fmla="*/ 326 h 1960"/>
                  <a:gd name="T120" fmla="*/ 1452 w 1796"/>
                  <a:gd name="T121" fmla="*/ 468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96" h="1960">
                    <a:moveTo>
                      <a:pt x="1580" y="0"/>
                    </a:moveTo>
                    <a:cubicBezTo>
                      <a:pt x="216" y="0"/>
                      <a:pt x="216" y="0"/>
                      <a:pt x="216" y="0"/>
                    </a:cubicBezTo>
                    <a:cubicBezTo>
                      <a:pt x="97" y="0"/>
                      <a:pt x="0" y="97"/>
                      <a:pt x="0" y="216"/>
                    </a:cubicBezTo>
                    <a:cubicBezTo>
                      <a:pt x="0" y="1744"/>
                      <a:pt x="0" y="1744"/>
                      <a:pt x="0" y="1744"/>
                    </a:cubicBezTo>
                    <a:cubicBezTo>
                      <a:pt x="0" y="1863"/>
                      <a:pt x="97" y="1960"/>
                      <a:pt x="216" y="1960"/>
                    </a:cubicBezTo>
                    <a:cubicBezTo>
                      <a:pt x="1580" y="1960"/>
                      <a:pt x="1580" y="1960"/>
                      <a:pt x="1580" y="1960"/>
                    </a:cubicBezTo>
                    <a:cubicBezTo>
                      <a:pt x="1699" y="1960"/>
                      <a:pt x="1796" y="1863"/>
                      <a:pt x="1796" y="1744"/>
                    </a:cubicBezTo>
                    <a:cubicBezTo>
                      <a:pt x="1796" y="216"/>
                      <a:pt x="1796" y="216"/>
                      <a:pt x="1796" y="216"/>
                    </a:cubicBezTo>
                    <a:cubicBezTo>
                      <a:pt x="1796" y="97"/>
                      <a:pt x="1699" y="0"/>
                      <a:pt x="1580" y="0"/>
                    </a:cubicBezTo>
                    <a:close/>
                    <a:moveTo>
                      <a:pt x="480" y="1707"/>
                    </a:moveTo>
                    <a:cubicBezTo>
                      <a:pt x="416" y="1707"/>
                      <a:pt x="364" y="1655"/>
                      <a:pt x="364" y="1591"/>
                    </a:cubicBezTo>
                    <a:cubicBezTo>
                      <a:pt x="364" y="1527"/>
                      <a:pt x="416" y="1475"/>
                      <a:pt x="480" y="1475"/>
                    </a:cubicBezTo>
                    <a:cubicBezTo>
                      <a:pt x="544" y="1475"/>
                      <a:pt x="596" y="1527"/>
                      <a:pt x="596" y="1591"/>
                    </a:cubicBezTo>
                    <a:cubicBezTo>
                      <a:pt x="596" y="1655"/>
                      <a:pt x="544" y="1707"/>
                      <a:pt x="480" y="1707"/>
                    </a:cubicBezTo>
                    <a:close/>
                    <a:moveTo>
                      <a:pt x="480" y="1333"/>
                    </a:moveTo>
                    <a:cubicBezTo>
                      <a:pt x="416" y="1333"/>
                      <a:pt x="364" y="1281"/>
                      <a:pt x="364" y="1217"/>
                    </a:cubicBezTo>
                    <a:cubicBezTo>
                      <a:pt x="364" y="1153"/>
                      <a:pt x="416" y="1101"/>
                      <a:pt x="480" y="1101"/>
                    </a:cubicBezTo>
                    <a:cubicBezTo>
                      <a:pt x="544" y="1101"/>
                      <a:pt x="596" y="1153"/>
                      <a:pt x="596" y="1217"/>
                    </a:cubicBezTo>
                    <a:cubicBezTo>
                      <a:pt x="596" y="1281"/>
                      <a:pt x="544" y="1333"/>
                      <a:pt x="480" y="1333"/>
                    </a:cubicBezTo>
                    <a:close/>
                    <a:moveTo>
                      <a:pt x="480" y="960"/>
                    </a:moveTo>
                    <a:cubicBezTo>
                      <a:pt x="416" y="960"/>
                      <a:pt x="364" y="908"/>
                      <a:pt x="364" y="844"/>
                    </a:cubicBezTo>
                    <a:cubicBezTo>
                      <a:pt x="364" y="780"/>
                      <a:pt x="416" y="728"/>
                      <a:pt x="480" y="728"/>
                    </a:cubicBezTo>
                    <a:cubicBezTo>
                      <a:pt x="544" y="728"/>
                      <a:pt x="596" y="780"/>
                      <a:pt x="596" y="844"/>
                    </a:cubicBezTo>
                    <a:cubicBezTo>
                      <a:pt x="596" y="908"/>
                      <a:pt x="544" y="960"/>
                      <a:pt x="480" y="960"/>
                    </a:cubicBezTo>
                    <a:close/>
                    <a:moveTo>
                      <a:pt x="898" y="1707"/>
                    </a:moveTo>
                    <a:cubicBezTo>
                      <a:pt x="834" y="1707"/>
                      <a:pt x="782" y="1655"/>
                      <a:pt x="782" y="1591"/>
                    </a:cubicBezTo>
                    <a:cubicBezTo>
                      <a:pt x="782" y="1527"/>
                      <a:pt x="834" y="1475"/>
                      <a:pt x="898" y="1475"/>
                    </a:cubicBezTo>
                    <a:cubicBezTo>
                      <a:pt x="962" y="1475"/>
                      <a:pt x="1014" y="1527"/>
                      <a:pt x="1014" y="1591"/>
                    </a:cubicBezTo>
                    <a:cubicBezTo>
                      <a:pt x="1014" y="1655"/>
                      <a:pt x="962" y="1707"/>
                      <a:pt x="898" y="1707"/>
                    </a:cubicBezTo>
                    <a:close/>
                    <a:moveTo>
                      <a:pt x="898" y="1333"/>
                    </a:moveTo>
                    <a:cubicBezTo>
                      <a:pt x="834" y="1333"/>
                      <a:pt x="782" y="1281"/>
                      <a:pt x="782" y="1217"/>
                    </a:cubicBezTo>
                    <a:cubicBezTo>
                      <a:pt x="782" y="1153"/>
                      <a:pt x="834" y="1101"/>
                      <a:pt x="898" y="1101"/>
                    </a:cubicBezTo>
                    <a:cubicBezTo>
                      <a:pt x="962" y="1101"/>
                      <a:pt x="1014" y="1153"/>
                      <a:pt x="1014" y="1217"/>
                    </a:cubicBezTo>
                    <a:cubicBezTo>
                      <a:pt x="1014" y="1281"/>
                      <a:pt x="962" y="1333"/>
                      <a:pt x="898" y="1333"/>
                    </a:cubicBezTo>
                    <a:close/>
                    <a:moveTo>
                      <a:pt x="898" y="960"/>
                    </a:moveTo>
                    <a:cubicBezTo>
                      <a:pt x="834" y="960"/>
                      <a:pt x="782" y="908"/>
                      <a:pt x="782" y="844"/>
                    </a:cubicBezTo>
                    <a:cubicBezTo>
                      <a:pt x="782" y="780"/>
                      <a:pt x="834" y="728"/>
                      <a:pt x="898" y="728"/>
                    </a:cubicBezTo>
                    <a:cubicBezTo>
                      <a:pt x="962" y="728"/>
                      <a:pt x="1014" y="780"/>
                      <a:pt x="1014" y="844"/>
                    </a:cubicBezTo>
                    <a:cubicBezTo>
                      <a:pt x="1014" y="908"/>
                      <a:pt x="962" y="960"/>
                      <a:pt x="898" y="960"/>
                    </a:cubicBezTo>
                    <a:close/>
                    <a:moveTo>
                      <a:pt x="1316" y="1707"/>
                    </a:moveTo>
                    <a:cubicBezTo>
                      <a:pt x="1252" y="1707"/>
                      <a:pt x="1200" y="1655"/>
                      <a:pt x="1200" y="1591"/>
                    </a:cubicBezTo>
                    <a:cubicBezTo>
                      <a:pt x="1200" y="1527"/>
                      <a:pt x="1252" y="1475"/>
                      <a:pt x="1316" y="1475"/>
                    </a:cubicBezTo>
                    <a:cubicBezTo>
                      <a:pt x="1380" y="1475"/>
                      <a:pt x="1432" y="1527"/>
                      <a:pt x="1432" y="1591"/>
                    </a:cubicBezTo>
                    <a:cubicBezTo>
                      <a:pt x="1432" y="1655"/>
                      <a:pt x="1380" y="1707"/>
                      <a:pt x="1316" y="1707"/>
                    </a:cubicBezTo>
                    <a:close/>
                    <a:moveTo>
                      <a:pt x="1316" y="1333"/>
                    </a:moveTo>
                    <a:cubicBezTo>
                      <a:pt x="1252" y="1333"/>
                      <a:pt x="1200" y="1281"/>
                      <a:pt x="1200" y="1217"/>
                    </a:cubicBezTo>
                    <a:cubicBezTo>
                      <a:pt x="1200" y="1153"/>
                      <a:pt x="1252" y="1101"/>
                      <a:pt x="1316" y="1101"/>
                    </a:cubicBezTo>
                    <a:cubicBezTo>
                      <a:pt x="1380" y="1101"/>
                      <a:pt x="1432" y="1153"/>
                      <a:pt x="1432" y="1217"/>
                    </a:cubicBezTo>
                    <a:cubicBezTo>
                      <a:pt x="1432" y="1281"/>
                      <a:pt x="1380" y="1333"/>
                      <a:pt x="1316" y="1333"/>
                    </a:cubicBezTo>
                    <a:close/>
                    <a:moveTo>
                      <a:pt x="1316" y="960"/>
                    </a:moveTo>
                    <a:cubicBezTo>
                      <a:pt x="1252" y="960"/>
                      <a:pt x="1200" y="908"/>
                      <a:pt x="1200" y="844"/>
                    </a:cubicBezTo>
                    <a:cubicBezTo>
                      <a:pt x="1200" y="780"/>
                      <a:pt x="1252" y="728"/>
                      <a:pt x="1316" y="728"/>
                    </a:cubicBezTo>
                    <a:cubicBezTo>
                      <a:pt x="1380" y="728"/>
                      <a:pt x="1432" y="780"/>
                      <a:pt x="1432" y="844"/>
                    </a:cubicBezTo>
                    <a:cubicBezTo>
                      <a:pt x="1432" y="908"/>
                      <a:pt x="1380" y="960"/>
                      <a:pt x="1316" y="960"/>
                    </a:cubicBezTo>
                    <a:close/>
                    <a:moveTo>
                      <a:pt x="1452" y="468"/>
                    </a:moveTo>
                    <a:cubicBezTo>
                      <a:pt x="344" y="468"/>
                      <a:pt x="344" y="468"/>
                      <a:pt x="344" y="468"/>
                    </a:cubicBezTo>
                    <a:cubicBezTo>
                      <a:pt x="266" y="468"/>
                      <a:pt x="202" y="404"/>
                      <a:pt x="202" y="326"/>
                    </a:cubicBezTo>
                    <a:cubicBezTo>
                      <a:pt x="202" y="248"/>
                      <a:pt x="266" y="184"/>
                      <a:pt x="344" y="184"/>
                    </a:cubicBezTo>
                    <a:cubicBezTo>
                      <a:pt x="1452" y="184"/>
                      <a:pt x="1452" y="184"/>
                      <a:pt x="1452" y="184"/>
                    </a:cubicBezTo>
                    <a:cubicBezTo>
                      <a:pt x="1531" y="184"/>
                      <a:pt x="1594" y="248"/>
                      <a:pt x="1594" y="326"/>
                    </a:cubicBezTo>
                    <a:cubicBezTo>
                      <a:pt x="1594" y="404"/>
                      <a:pt x="1531" y="468"/>
                      <a:pt x="1452" y="468"/>
                    </a:cubicBezTo>
                    <a:close/>
                  </a:path>
                </a:pathLst>
              </a:custGeom>
              <a:solidFill>
                <a:srgbClr val="00507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26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3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4481887" y="3900253"/>
              <a:ext cx="349720" cy="262469"/>
              <a:chOff x="4429970" y="4212392"/>
              <a:chExt cx="349720" cy="262469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4537613" y="4227935"/>
                <a:ext cx="232071" cy="216024"/>
              </a:xfrm>
              <a:prstGeom prst="rect">
                <a:avLst/>
              </a:prstGeom>
              <a:solidFill>
                <a:srgbClr val="282828">
                  <a:lumMod val="10000"/>
                  <a:lumOff val="90000"/>
                </a:srgbClr>
              </a:solidFill>
              <a:ln>
                <a:noFill/>
              </a:ln>
              <a:effectLst/>
            </p:spPr>
            <p:style>
              <a:lnRef idx="2">
                <a:srgbClr val="00BCEB">
                  <a:shade val="50000"/>
                </a:srgbClr>
              </a:lnRef>
              <a:fillRef idx="1">
                <a:srgbClr val="00BCEB"/>
              </a:fillRef>
              <a:effectRef idx="0">
                <a:srgbClr val="00BCEB"/>
              </a:effectRef>
              <a:fontRef idx="minor">
                <a:srgbClr val="005073"/>
              </a:fontRef>
            </p:style>
            <p:txBody>
              <a:bodyPr rtlCol="0" anchor="ctr"/>
              <a:lstStyle/>
              <a:p>
                <a:pPr marL="0" marR="0" lvl="0" indent="0" algn="ctr" defTabSz="926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32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"/>
                  <a:ea typeface="+mn-ea"/>
                  <a:cs typeface="+mn-cs"/>
                </a:endParaRPr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9AC2F0FD-0443-F94B-96CB-FA3A7D8384D0}"/>
                  </a:ext>
                </a:extLst>
              </p:cNvPr>
              <p:cNvGrpSpPr/>
              <p:nvPr/>
            </p:nvGrpSpPr>
            <p:grpSpPr>
              <a:xfrm>
                <a:off x="4429970" y="4212392"/>
                <a:ext cx="349720" cy="262469"/>
                <a:chOff x="-614664" y="3556031"/>
                <a:chExt cx="769937" cy="577850"/>
              </a:xfrm>
              <a:solidFill>
                <a:srgbClr val="57585A"/>
              </a:solidFill>
            </p:grpSpPr>
            <p:sp>
              <p:nvSpPr>
                <p:cNvPr id="212" name="Freeform 95">
                  <a:extLst>
                    <a:ext uri="{FF2B5EF4-FFF2-40B4-BE49-F238E27FC236}">
                      <a16:creationId xmlns:a16="http://schemas.microsoft.com/office/drawing/2014/main" id="{43361128-9966-DF43-818F-AFAD3EBC8D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4664" y="3556031"/>
                  <a:ext cx="180975" cy="577850"/>
                </a:xfrm>
                <a:custGeom>
                  <a:avLst/>
                  <a:gdLst>
                    <a:gd name="T0" fmla="*/ 300 w 600"/>
                    <a:gd name="T1" fmla="*/ 0 h 1960"/>
                    <a:gd name="T2" fmla="*/ 0 w 600"/>
                    <a:gd name="T3" fmla="*/ 300 h 1960"/>
                    <a:gd name="T4" fmla="*/ 0 w 600"/>
                    <a:gd name="T5" fmla="*/ 1660 h 1960"/>
                    <a:gd name="T6" fmla="*/ 300 w 600"/>
                    <a:gd name="T7" fmla="*/ 1960 h 1960"/>
                    <a:gd name="T8" fmla="*/ 600 w 600"/>
                    <a:gd name="T9" fmla="*/ 1660 h 1960"/>
                    <a:gd name="T10" fmla="*/ 600 w 600"/>
                    <a:gd name="T11" fmla="*/ 300 h 1960"/>
                    <a:gd name="T12" fmla="*/ 300 w 600"/>
                    <a:gd name="T13" fmla="*/ 0 h 1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00" h="1960">
                      <a:moveTo>
                        <a:pt x="300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1660"/>
                        <a:pt x="0" y="1660"/>
                        <a:pt x="0" y="1660"/>
                      </a:cubicBezTo>
                      <a:cubicBezTo>
                        <a:pt x="0" y="1826"/>
                        <a:pt x="134" y="1960"/>
                        <a:pt x="300" y="1960"/>
                      </a:cubicBezTo>
                      <a:cubicBezTo>
                        <a:pt x="466" y="1960"/>
                        <a:pt x="600" y="1826"/>
                        <a:pt x="600" y="1660"/>
                      </a:cubicBezTo>
                      <a:cubicBezTo>
                        <a:pt x="600" y="300"/>
                        <a:pt x="600" y="300"/>
                        <a:pt x="600" y="300"/>
                      </a:cubicBezTo>
                      <a:cubicBezTo>
                        <a:pt x="600" y="134"/>
                        <a:pt x="466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2637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32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96">
                  <a:extLst>
                    <a:ext uri="{FF2B5EF4-FFF2-40B4-BE49-F238E27FC236}">
                      <a16:creationId xmlns:a16="http://schemas.microsoft.com/office/drawing/2014/main" id="{7E450165-2A3C-BF40-B3D8-3D56216594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86064" y="3556031"/>
                  <a:ext cx="541337" cy="577850"/>
                </a:xfrm>
                <a:custGeom>
                  <a:avLst/>
                  <a:gdLst>
                    <a:gd name="T0" fmla="*/ 1580 w 1796"/>
                    <a:gd name="T1" fmla="*/ 0 h 1960"/>
                    <a:gd name="T2" fmla="*/ 216 w 1796"/>
                    <a:gd name="T3" fmla="*/ 0 h 1960"/>
                    <a:gd name="T4" fmla="*/ 0 w 1796"/>
                    <a:gd name="T5" fmla="*/ 216 h 1960"/>
                    <a:gd name="T6" fmla="*/ 0 w 1796"/>
                    <a:gd name="T7" fmla="*/ 1744 h 1960"/>
                    <a:gd name="T8" fmla="*/ 216 w 1796"/>
                    <a:gd name="T9" fmla="*/ 1960 h 1960"/>
                    <a:gd name="T10" fmla="*/ 1580 w 1796"/>
                    <a:gd name="T11" fmla="*/ 1960 h 1960"/>
                    <a:gd name="T12" fmla="*/ 1796 w 1796"/>
                    <a:gd name="T13" fmla="*/ 1744 h 1960"/>
                    <a:gd name="T14" fmla="*/ 1796 w 1796"/>
                    <a:gd name="T15" fmla="*/ 216 h 1960"/>
                    <a:gd name="T16" fmla="*/ 1580 w 1796"/>
                    <a:gd name="T17" fmla="*/ 0 h 1960"/>
                    <a:gd name="T18" fmla="*/ 480 w 1796"/>
                    <a:gd name="T19" fmla="*/ 1707 h 1960"/>
                    <a:gd name="T20" fmla="*/ 364 w 1796"/>
                    <a:gd name="T21" fmla="*/ 1591 h 1960"/>
                    <a:gd name="T22" fmla="*/ 480 w 1796"/>
                    <a:gd name="T23" fmla="*/ 1475 h 1960"/>
                    <a:gd name="T24" fmla="*/ 596 w 1796"/>
                    <a:gd name="T25" fmla="*/ 1591 h 1960"/>
                    <a:gd name="T26" fmla="*/ 480 w 1796"/>
                    <a:gd name="T27" fmla="*/ 1707 h 1960"/>
                    <a:gd name="T28" fmla="*/ 480 w 1796"/>
                    <a:gd name="T29" fmla="*/ 1333 h 1960"/>
                    <a:gd name="T30" fmla="*/ 364 w 1796"/>
                    <a:gd name="T31" fmla="*/ 1217 h 1960"/>
                    <a:gd name="T32" fmla="*/ 480 w 1796"/>
                    <a:gd name="T33" fmla="*/ 1101 h 1960"/>
                    <a:gd name="T34" fmla="*/ 596 w 1796"/>
                    <a:gd name="T35" fmla="*/ 1217 h 1960"/>
                    <a:gd name="T36" fmla="*/ 480 w 1796"/>
                    <a:gd name="T37" fmla="*/ 1333 h 1960"/>
                    <a:gd name="T38" fmla="*/ 480 w 1796"/>
                    <a:gd name="T39" fmla="*/ 960 h 1960"/>
                    <a:gd name="T40" fmla="*/ 364 w 1796"/>
                    <a:gd name="T41" fmla="*/ 844 h 1960"/>
                    <a:gd name="T42" fmla="*/ 480 w 1796"/>
                    <a:gd name="T43" fmla="*/ 728 h 1960"/>
                    <a:gd name="T44" fmla="*/ 596 w 1796"/>
                    <a:gd name="T45" fmla="*/ 844 h 1960"/>
                    <a:gd name="T46" fmla="*/ 480 w 1796"/>
                    <a:gd name="T47" fmla="*/ 960 h 1960"/>
                    <a:gd name="T48" fmla="*/ 898 w 1796"/>
                    <a:gd name="T49" fmla="*/ 1707 h 1960"/>
                    <a:gd name="T50" fmla="*/ 782 w 1796"/>
                    <a:gd name="T51" fmla="*/ 1591 h 1960"/>
                    <a:gd name="T52" fmla="*/ 898 w 1796"/>
                    <a:gd name="T53" fmla="*/ 1475 h 1960"/>
                    <a:gd name="T54" fmla="*/ 1014 w 1796"/>
                    <a:gd name="T55" fmla="*/ 1591 h 1960"/>
                    <a:gd name="T56" fmla="*/ 898 w 1796"/>
                    <a:gd name="T57" fmla="*/ 1707 h 1960"/>
                    <a:gd name="T58" fmla="*/ 898 w 1796"/>
                    <a:gd name="T59" fmla="*/ 1333 h 1960"/>
                    <a:gd name="T60" fmla="*/ 782 w 1796"/>
                    <a:gd name="T61" fmla="*/ 1217 h 1960"/>
                    <a:gd name="T62" fmla="*/ 898 w 1796"/>
                    <a:gd name="T63" fmla="*/ 1101 h 1960"/>
                    <a:gd name="T64" fmla="*/ 1014 w 1796"/>
                    <a:gd name="T65" fmla="*/ 1217 h 1960"/>
                    <a:gd name="T66" fmla="*/ 898 w 1796"/>
                    <a:gd name="T67" fmla="*/ 1333 h 1960"/>
                    <a:gd name="T68" fmla="*/ 898 w 1796"/>
                    <a:gd name="T69" fmla="*/ 960 h 1960"/>
                    <a:gd name="T70" fmla="*/ 782 w 1796"/>
                    <a:gd name="T71" fmla="*/ 844 h 1960"/>
                    <a:gd name="T72" fmla="*/ 898 w 1796"/>
                    <a:gd name="T73" fmla="*/ 728 h 1960"/>
                    <a:gd name="T74" fmla="*/ 1014 w 1796"/>
                    <a:gd name="T75" fmla="*/ 844 h 1960"/>
                    <a:gd name="T76" fmla="*/ 898 w 1796"/>
                    <a:gd name="T77" fmla="*/ 960 h 1960"/>
                    <a:gd name="T78" fmla="*/ 1316 w 1796"/>
                    <a:gd name="T79" fmla="*/ 1707 h 1960"/>
                    <a:gd name="T80" fmla="*/ 1200 w 1796"/>
                    <a:gd name="T81" fmla="*/ 1591 h 1960"/>
                    <a:gd name="T82" fmla="*/ 1316 w 1796"/>
                    <a:gd name="T83" fmla="*/ 1475 h 1960"/>
                    <a:gd name="T84" fmla="*/ 1432 w 1796"/>
                    <a:gd name="T85" fmla="*/ 1591 h 1960"/>
                    <a:gd name="T86" fmla="*/ 1316 w 1796"/>
                    <a:gd name="T87" fmla="*/ 1707 h 1960"/>
                    <a:gd name="T88" fmla="*/ 1316 w 1796"/>
                    <a:gd name="T89" fmla="*/ 1333 h 1960"/>
                    <a:gd name="T90" fmla="*/ 1200 w 1796"/>
                    <a:gd name="T91" fmla="*/ 1217 h 1960"/>
                    <a:gd name="T92" fmla="*/ 1316 w 1796"/>
                    <a:gd name="T93" fmla="*/ 1101 h 1960"/>
                    <a:gd name="T94" fmla="*/ 1432 w 1796"/>
                    <a:gd name="T95" fmla="*/ 1217 h 1960"/>
                    <a:gd name="T96" fmla="*/ 1316 w 1796"/>
                    <a:gd name="T97" fmla="*/ 1333 h 1960"/>
                    <a:gd name="T98" fmla="*/ 1316 w 1796"/>
                    <a:gd name="T99" fmla="*/ 960 h 1960"/>
                    <a:gd name="T100" fmla="*/ 1200 w 1796"/>
                    <a:gd name="T101" fmla="*/ 844 h 1960"/>
                    <a:gd name="T102" fmla="*/ 1316 w 1796"/>
                    <a:gd name="T103" fmla="*/ 728 h 1960"/>
                    <a:gd name="T104" fmla="*/ 1432 w 1796"/>
                    <a:gd name="T105" fmla="*/ 844 h 1960"/>
                    <a:gd name="T106" fmla="*/ 1316 w 1796"/>
                    <a:gd name="T107" fmla="*/ 960 h 1960"/>
                    <a:gd name="T108" fmla="*/ 1452 w 1796"/>
                    <a:gd name="T109" fmla="*/ 468 h 1960"/>
                    <a:gd name="T110" fmla="*/ 344 w 1796"/>
                    <a:gd name="T111" fmla="*/ 468 h 1960"/>
                    <a:gd name="T112" fmla="*/ 202 w 1796"/>
                    <a:gd name="T113" fmla="*/ 326 h 1960"/>
                    <a:gd name="T114" fmla="*/ 344 w 1796"/>
                    <a:gd name="T115" fmla="*/ 184 h 1960"/>
                    <a:gd name="T116" fmla="*/ 1452 w 1796"/>
                    <a:gd name="T117" fmla="*/ 184 h 1960"/>
                    <a:gd name="T118" fmla="*/ 1594 w 1796"/>
                    <a:gd name="T119" fmla="*/ 326 h 1960"/>
                    <a:gd name="T120" fmla="*/ 1452 w 1796"/>
                    <a:gd name="T121" fmla="*/ 468 h 1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96" h="1960">
                      <a:moveTo>
                        <a:pt x="1580" y="0"/>
                      </a:moveTo>
                      <a:cubicBezTo>
                        <a:pt x="216" y="0"/>
                        <a:pt x="216" y="0"/>
                        <a:pt x="216" y="0"/>
                      </a:cubicBezTo>
                      <a:cubicBezTo>
                        <a:pt x="97" y="0"/>
                        <a:pt x="0" y="97"/>
                        <a:pt x="0" y="216"/>
                      </a:cubicBezTo>
                      <a:cubicBezTo>
                        <a:pt x="0" y="1744"/>
                        <a:pt x="0" y="1744"/>
                        <a:pt x="0" y="1744"/>
                      </a:cubicBezTo>
                      <a:cubicBezTo>
                        <a:pt x="0" y="1863"/>
                        <a:pt x="97" y="1960"/>
                        <a:pt x="216" y="1960"/>
                      </a:cubicBezTo>
                      <a:cubicBezTo>
                        <a:pt x="1580" y="1960"/>
                        <a:pt x="1580" y="1960"/>
                        <a:pt x="1580" y="1960"/>
                      </a:cubicBezTo>
                      <a:cubicBezTo>
                        <a:pt x="1699" y="1960"/>
                        <a:pt x="1796" y="1863"/>
                        <a:pt x="1796" y="1744"/>
                      </a:cubicBezTo>
                      <a:cubicBezTo>
                        <a:pt x="1796" y="216"/>
                        <a:pt x="1796" y="216"/>
                        <a:pt x="1796" y="216"/>
                      </a:cubicBezTo>
                      <a:cubicBezTo>
                        <a:pt x="1796" y="97"/>
                        <a:pt x="1699" y="0"/>
                        <a:pt x="1580" y="0"/>
                      </a:cubicBezTo>
                      <a:close/>
                      <a:moveTo>
                        <a:pt x="480" y="1707"/>
                      </a:moveTo>
                      <a:cubicBezTo>
                        <a:pt x="416" y="1707"/>
                        <a:pt x="364" y="1655"/>
                        <a:pt x="364" y="1591"/>
                      </a:cubicBezTo>
                      <a:cubicBezTo>
                        <a:pt x="364" y="1527"/>
                        <a:pt x="416" y="1475"/>
                        <a:pt x="480" y="1475"/>
                      </a:cubicBezTo>
                      <a:cubicBezTo>
                        <a:pt x="544" y="1475"/>
                        <a:pt x="596" y="1527"/>
                        <a:pt x="596" y="1591"/>
                      </a:cubicBezTo>
                      <a:cubicBezTo>
                        <a:pt x="596" y="1655"/>
                        <a:pt x="544" y="1707"/>
                        <a:pt x="480" y="1707"/>
                      </a:cubicBezTo>
                      <a:close/>
                      <a:moveTo>
                        <a:pt x="480" y="1333"/>
                      </a:moveTo>
                      <a:cubicBezTo>
                        <a:pt x="416" y="1333"/>
                        <a:pt x="364" y="1281"/>
                        <a:pt x="364" y="1217"/>
                      </a:cubicBezTo>
                      <a:cubicBezTo>
                        <a:pt x="364" y="1153"/>
                        <a:pt x="416" y="1101"/>
                        <a:pt x="480" y="1101"/>
                      </a:cubicBezTo>
                      <a:cubicBezTo>
                        <a:pt x="544" y="1101"/>
                        <a:pt x="596" y="1153"/>
                        <a:pt x="596" y="1217"/>
                      </a:cubicBezTo>
                      <a:cubicBezTo>
                        <a:pt x="596" y="1281"/>
                        <a:pt x="544" y="1333"/>
                        <a:pt x="480" y="1333"/>
                      </a:cubicBezTo>
                      <a:close/>
                      <a:moveTo>
                        <a:pt x="480" y="960"/>
                      </a:moveTo>
                      <a:cubicBezTo>
                        <a:pt x="416" y="960"/>
                        <a:pt x="364" y="908"/>
                        <a:pt x="364" y="844"/>
                      </a:cubicBezTo>
                      <a:cubicBezTo>
                        <a:pt x="364" y="780"/>
                        <a:pt x="416" y="728"/>
                        <a:pt x="480" y="728"/>
                      </a:cubicBezTo>
                      <a:cubicBezTo>
                        <a:pt x="544" y="728"/>
                        <a:pt x="596" y="780"/>
                        <a:pt x="596" y="844"/>
                      </a:cubicBezTo>
                      <a:cubicBezTo>
                        <a:pt x="596" y="908"/>
                        <a:pt x="544" y="960"/>
                        <a:pt x="480" y="960"/>
                      </a:cubicBezTo>
                      <a:close/>
                      <a:moveTo>
                        <a:pt x="898" y="1707"/>
                      </a:moveTo>
                      <a:cubicBezTo>
                        <a:pt x="834" y="1707"/>
                        <a:pt x="782" y="1655"/>
                        <a:pt x="782" y="1591"/>
                      </a:cubicBezTo>
                      <a:cubicBezTo>
                        <a:pt x="782" y="1527"/>
                        <a:pt x="834" y="1475"/>
                        <a:pt x="898" y="1475"/>
                      </a:cubicBezTo>
                      <a:cubicBezTo>
                        <a:pt x="962" y="1475"/>
                        <a:pt x="1014" y="1527"/>
                        <a:pt x="1014" y="1591"/>
                      </a:cubicBezTo>
                      <a:cubicBezTo>
                        <a:pt x="1014" y="1655"/>
                        <a:pt x="962" y="1707"/>
                        <a:pt x="898" y="1707"/>
                      </a:cubicBezTo>
                      <a:close/>
                      <a:moveTo>
                        <a:pt x="898" y="1333"/>
                      </a:moveTo>
                      <a:cubicBezTo>
                        <a:pt x="834" y="1333"/>
                        <a:pt x="782" y="1281"/>
                        <a:pt x="782" y="1217"/>
                      </a:cubicBezTo>
                      <a:cubicBezTo>
                        <a:pt x="782" y="1153"/>
                        <a:pt x="834" y="1101"/>
                        <a:pt x="898" y="1101"/>
                      </a:cubicBezTo>
                      <a:cubicBezTo>
                        <a:pt x="962" y="1101"/>
                        <a:pt x="1014" y="1153"/>
                        <a:pt x="1014" y="1217"/>
                      </a:cubicBezTo>
                      <a:cubicBezTo>
                        <a:pt x="1014" y="1281"/>
                        <a:pt x="962" y="1333"/>
                        <a:pt x="898" y="1333"/>
                      </a:cubicBezTo>
                      <a:close/>
                      <a:moveTo>
                        <a:pt x="898" y="960"/>
                      </a:moveTo>
                      <a:cubicBezTo>
                        <a:pt x="834" y="960"/>
                        <a:pt x="782" y="908"/>
                        <a:pt x="782" y="844"/>
                      </a:cubicBezTo>
                      <a:cubicBezTo>
                        <a:pt x="782" y="780"/>
                        <a:pt x="834" y="728"/>
                        <a:pt x="898" y="728"/>
                      </a:cubicBezTo>
                      <a:cubicBezTo>
                        <a:pt x="962" y="728"/>
                        <a:pt x="1014" y="780"/>
                        <a:pt x="1014" y="844"/>
                      </a:cubicBezTo>
                      <a:cubicBezTo>
                        <a:pt x="1014" y="908"/>
                        <a:pt x="962" y="960"/>
                        <a:pt x="898" y="960"/>
                      </a:cubicBezTo>
                      <a:close/>
                      <a:moveTo>
                        <a:pt x="1316" y="1707"/>
                      </a:moveTo>
                      <a:cubicBezTo>
                        <a:pt x="1252" y="1707"/>
                        <a:pt x="1200" y="1655"/>
                        <a:pt x="1200" y="1591"/>
                      </a:cubicBezTo>
                      <a:cubicBezTo>
                        <a:pt x="1200" y="1527"/>
                        <a:pt x="1252" y="1475"/>
                        <a:pt x="1316" y="1475"/>
                      </a:cubicBezTo>
                      <a:cubicBezTo>
                        <a:pt x="1380" y="1475"/>
                        <a:pt x="1432" y="1527"/>
                        <a:pt x="1432" y="1591"/>
                      </a:cubicBezTo>
                      <a:cubicBezTo>
                        <a:pt x="1432" y="1655"/>
                        <a:pt x="1380" y="1707"/>
                        <a:pt x="1316" y="1707"/>
                      </a:cubicBezTo>
                      <a:close/>
                      <a:moveTo>
                        <a:pt x="1316" y="1333"/>
                      </a:moveTo>
                      <a:cubicBezTo>
                        <a:pt x="1252" y="1333"/>
                        <a:pt x="1200" y="1281"/>
                        <a:pt x="1200" y="1217"/>
                      </a:cubicBezTo>
                      <a:cubicBezTo>
                        <a:pt x="1200" y="1153"/>
                        <a:pt x="1252" y="1101"/>
                        <a:pt x="1316" y="1101"/>
                      </a:cubicBezTo>
                      <a:cubicBezTo>
                        <a:pt x="1380" y="1101"/>
                        <a:pt x="1432" y="1153"/>
                        <a:pt x="1432" y="1217"/>
                      </a:cubicBezTo>
                      <a:cubicBezTo>
                        <a:pt x="1432" y="1281"/>
                        <a:pt x="1380" y="1333"/>
                        <a:pt x="1316" y="1333"/>
                      </a:cubicBezTo>
                      <a:close/>
                      <a:moveTo>
                        <a:pt x="1316" y="960"/>
                      </a:moveTo>
                      <a:cubicBezTo>
                        <a:pt x="1252" y="960"/>
                        <a:pt x="1200" y="908"/>
                        <a:pt x="1200" y="844"/>
                      </a:cubicBezTo>
                      <a:cubicBezTo>
                        <a:pt x="1200" y="780"/>
                        <a:pt x="1252" y="728"/>
                        <a:pt x="1316" y="728"/>
                      </a:cubicBezTo>
                      <a:cubicBezTo>
                        <a:pt x="1380" y="728"/>
                        <a:pt x="1432" y="780"/>
                        <a:pt x="1432" y="844"/>
                      </a:cubicBezTo>
                      <a:cubicBezTo>
                        <a:pt x="1432" y="908"/>
                        <a:pt x="1380" y="960"/>
                        <a:pt x="1316" y="960"/>
                      </a:cubicBezTo>
                      <a:close/>
                      <a:moveTo>
                        <a:pt x="1452" y="468"/>
                      </a:moveTo>
                      <a:cubicBezTo>
                        <a:pt x="344" y="468"/>
                        <a:pt x="344" y="468"/>
                        <a:pt x="344" y="468"/>
                      </a:cubicBezTo>
                      <a:cubicBezTo>
                        <a:pt x="266" y="468"/>
                        <a:pt x="202" y="404"/>
                        <a:pt x="202" y="326"/>
                      </a:cubicBezTo>
                      <a:cubicBezTo>
                        <a:pt x="202" y="248"/>
                        <a:pt x="266" y="184"/>
                        <a:pt x="344" y="184"/>
                      </a:cubicBezTo>
                      <a:cubicBezTo>
                        <a:pt x="1452" y="184"/>
                        <a:pt x="1452" y="184"/>
                        <a:pt x="1452" y="184"/>
                      </a:cubicBezTo>
                      <a:cubicBezTo>
                        <a:pt x="1531" y="184"/>
                        <a:pt x="1594" y="248"/>
                        <a:pt x="1594" y="326"/>
                      </a:cubicBezTo>
                      <a:cubicBezTo>
                        <a:pt x="1594" y="404"/>
                        <a:pt x="1531" y="468"/>
                        <a:pt x="1452" y="468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2637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32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" name="Freeform 61"/>
          <p:cNvSpPr/>
          <p:nvPr/>
        </p:nvSpPr>
        <p:spPr>
          <a:xfrm>
            <a:off x="7850979" y="2902259"/>
            <a:ext cx="1248620" cy="2209980"/>
          </a:xfrm>
          <a:custGeom>
            <a:avLst/>
            <a:gdLst>
              <a:gd name="connsiteX0" fmla="*/ 69255 w 3183331"/>
              <a:gd name="connsiteY0" fmla="*/ 530735 h 530735"/>
              <a:gd name="connsiteX1" fmla="*/ 408159 w 3183331"/>
              <a:gd name="connsiteY1" fmla="*/ 134282 h 530735"/>
              <a:gd name="connsiteX2" fmla="*/ 3183331 w 3183331"/>
              <a:gd name="connsiteY2" fmla="*/ 0 h 530735"/>
              <a:gd name="connsiteX0" fmla="*/ 24300 w 3138376"/>
              <a:gd name="connsiteY0" fmla="*/ 530735 h 530735"/>
              <a:gd name="connsiteX1" fmla="*/ 606191 w 3138376"/>
              <a:gd name="connsiteY1" fmla="*/ 112664 h 530735"/>
              <a:gd name="connsiteX2" fmla="*/ 3138376 w 3138376"/>
              <a:gd name="connsiteY2" fmla="*/ 0 h 530735"/>
              <a:gd name="connsiteX0" fmla="*/ 0 w 3114076"/>
              <a:gd name="connsiteY0" fmla="*/ 530735 h 530735"/>
              <a:gd name="connsiteX1" fmla="*/ 581891 w 3114076"/>
              <a:gd name="connsiteY1" fmla="*/ 112664 h 530735"/>
              <a:gd name="connsiteX2" fmla="*/ 3114076 w 3114076"/>
              <a:gd name="connsiteY2" fmla="*/ 0 h 530735"/>
              <a:gd name="connsiteX0" fmla="*/ 439 w 3114515"/>
              <a:gd name="connsiteY0" fmla="*/ 530735 h 530735"/>
              <a:gd name="connsiteX1" fmla="*/ 582330 w 3114515"/>
              <a:gd name="connsiteY1" fmla="*/ 112664 h 530735"/>
              <a:gd name="connsiteX2" fmla="*/ 3114515 w 3114515"/>
              <a:gd name="connsiteY2" fmla="*/ 0 h 530735"/>
              <a:gd name="connsiteX0" fmla="*/ 166 w 3114242"/>
              <a:gd name="connsiteY0" fmla="*/ 530735 h 530735"/>
              <a:gd name="connsiteX1" fmla="*/ 582057 w 3114242"/>
              <a:gd name="connsiteY1" fmla="*/ 112664 h 530735"/>
              <a:gd name="connsiteX2" fmla="*/ 3114242 w 3114242"/>
              <a:gd name="connsiteY2" fmla="*/ 0 h 530735"/>
              <a:gd name="connsiteX0" fmla="*/ 439 w 3114515"/>
              <a:gd name="connsiteY0" fmla="*/ 566766 h 566766"/>
              <a:gd name="connsiteX1" fmla="*/ 582330 w 3114515"/>
              <a:gd name="connsiteY1" fmla="*/ 148695 h 566766"/>
              <a:gd name="connsiteX2" fmla="*/ 3114515 w 3114515"/>
              <a:gd name="connsiteY2" fmla="*/ 0 h 566766"/>
              <a:gd name="connsiteX0" fmla="*/ 439 w 3114515"/>
              <a:gd name="connsiteY0" fmla="*/ 566766 h 566766"/>
              <a:gd name="connsiteX1" fmla="*/ 582330 w 3114515"/>
              <a:gd name="connsiteY1" fmla="*/ 148695 h 566766"/>
              <a:gd name="connsiteX2" fmla="*/ 3114515 w 3114515"/>
              <a:gd name="connsiteY2" fmla="*/ 0 h 566766"/>
              <a:gd name="connsiteX0" fmla="*/ 439 w 3114515"/>
              <a:gd name="connsiteY0" fmla="*/ 570129 h 570129"/>
              <a:gd name="connsiteX1" fmla="*/ 582330 w 3114515"/>
              <a:gd name="connsiteY1" fmla="*/ 152058 h 570129"/>
              <a:gd name="connsiteX2" fmla="*/ 3114515 w 3114515"/>
              <a:gd name="connsiteY2" fmla="*/ 3363 h 570129"/>
              <a:gd name="connsiteX0" fmla="*/ 439 w 3114515"/>
              <a:gd name="connsiteY0" fmla="*/ 567166 h 567166"/>
              <a:gd name="connsiteX1" fmla="*/ 582330 w 3114515"/>
              <a:gd name="connsiteY1" fmla="*/ 149095 h 567166"/>
              <a:gd name="connsiteX2" fmla="*/ 3114515 w 3114515"/>
              <a:gd name="connsiteY2" fmla="*/ 400 h 567166"/>
              <a:gd name="connsiteX0" fmla="*/ 377 w 3225362"/>
              <a:gd name="connsiteY0" fmla="*/ 566767 h 566767"/>
              <a:gd name="connsiteX1" fmla="*/ 582268 w 3225362"/>
              <a:gd name="connsiteY1" fmla="*/ 148696 h 566767"/>
              <a:gd name="connsiteX2" fmla="*/ 3024931 w 3225362"/>
              <a:gd name="connsiteY2" fmla="*/ 228075 h 566767"/>
              <a:gd name="connsiteX3" fmla="*/ 3114453 w 3225362"/>
              <a:gd name="connsiteY3" fmla="*/ 1 h 566767"/>
              <a:gd name="connsiteX0" fmla="*/ 639910 w 3694694"/>
              <a:gd name="connsiteY0" fmla="*/ 682066 h 682066"/>
              <a:gd name="connsiteX1" fmla="*/ 1221801 w 3694694"/>
              <a:gd name="connsiteY1" fmla="*/ 263995 h 682066"/>
              <a:gd name="connsiteX2" fmla="*/ 3664464 w 3694694"/>
              <a:gd name="connsiteY2" fmla="*/ 343374 h 682066"/>
              <a:gd name="connsiteX3" fmla="*/ 470 w 3694694"/>
              <a:gd name="connsiteY3" fmla="*/ 0 h 682066"/>
              <a:gd name="connsiteX0" fmla="*/ 639898 w 3815367"/>
              <a:gd name="connsiteY0" fmla="*/ 682067 h 682067"/>
              <a:gd name="connsiteX1" fmla="*/ 1221789 w 3815367"/>
              <a:gd name="connsiteY1" fmla="*/ 263996 h 682067"/>
              <a:gd name="connsiteX2" fmla="*/ 3785946 w 3815367"/>
              <a:gd name="connsiteY2" fmla="*/ 91158 h 682067"/>
              <a:gd name="connsiteX3" fmla="*/ 458 w 3815367"/>
              <a:gd name="connsiteY3" fmla="*/ 1 h 682067"/>
              <a:gd name="connsiteX0" fmla="*/ 639898 w 3815367"/>
              <a:gd name="connsiteY0" fmla="*/ 682067 h 682067"/>
              <a:gd name="connsiteX1" fmla="*/ 1221789 w 3815367"/>
              <a:gd name="connsiteY1" fmla="*/ 263996 h 682067"/>
              <a:gd name="connsiteX2" fmla="*/ 3785946 w 3815367"/>
              <a:gd name="connsiteY2" fmla="*/ 91158 h 682067"/>
              <a:gd name="connsiteX3" fmla="*/ 458 w 3815367"/>
              <a:gd name="connsiteY3" fmla="*/ 1 h 682067"/>
              <a:gd name="connsiteX0" fmla="*/ 639946 w 3786001"/>
              <a:gd name="connsiteY0" fmla="*/ 725277 h 725277"/>
              <a:gd name="connsiteX1" fmla="*/ 1221837 w 3786001"/>
              <a:gd name="connsiteY1" fmla="*/ 307206 h 725277"/>
              <a:gd name="connsiteX2" fmla="*/ 3785994 w 3786001"/>
              <a:gd name="connsiteY2" fmla="*/ 134368 h 725277"/>
              <a:gd name="connsiteX3" fmla="*/ 506 w 3786001"/>
              <a:gd name="connsiteY3" fmla="*/ 43211 h 725277"/>
              <a:gd name="connsiteX0" fmla="*/ 736300 w 3884664"/>
              <a:gd name="connsiteY0" fmla="*/ 682146 h 682146"/>
              <a:gd name="connsiteX1" fmla="*/ 1318191 w 3884664"/>
              <a:gd name="connsiteY1" fmla="*/ 264075 h 682146"/>
              <a:gd name="connsiteX2" fmla="*/ 3882348 w 3884664"/>
              <a:gd name="connsiteY2" fmla="*/ 91237 h 682146"/>
              <a:gd name="connsiteX3" fmla="*/ 314269 w 3884664"/>
              <a:gd name="connsiteY3" fmla="*/ 393898 h 682146"/>
              <a:gd name="connsiteX4" fmla="*/ 96860 w 3884664"/>
              <a:gd name="connsiteY4" fmla="*/ 80 h 682146"/>
              <a:gd name="connsiteX0" fmla="*/ 639440 w 3787804"/>
              <a:gd name="connsiteY0" fmla="*/ 682132 h 682132"/>
              <a:gd name="connsiteX1" fmla="*/ 1221331 w 3787804"/>
              <a:gd name="connsiteY1" fmla="*/ 264061 h 682132"/>
              <a:gd name="connsiteX2" fmla="*/ 3785488 w 3787804"/>
              <a:gd name="connsiteY2" fmla="*/ 91223 h 682132"/>
              <a:gd name="connsiteX3" fmla="*/ 217409 w 3787804"/>
              <a:gd name="connsiteY3" fmla="*/ 393884 h 682132"/>
              <a:gd name="connsiteX4" fmla="*/ 0 w 3787804"/>
              <a:gd name="connsiteY4" fmla="*/ 66 h 682132"/>
              <a:gd name="connsiteX0" fmla="*/ 562707 w 3711071"/>
              <a:gd name="connsiteY0" fmla="*/ 674927 h 674927"/>
              <a:gd name="connsiteX1" fmla="*/ 1144598 w 3711071"/>
              <a:gd name="connsiteY1" fmla="*/ 256856 h 674927"/>
              <a:gd name="connsiteX2" fmla="*/ 3708755 w 3711071"/>
              <a:gd name="connsiteY2" fmla="*/ 84018 h 674927"/>
              <a:gd name="connsiteX3" fmla="*/ 140676 w 3711071"/>
              <a:gd name="connsiteY3" fmla="*/ 386679 h 674927"/>
              <a:gd name="connsiteX4" fmla="*/ 0 w 3711071"/>
              <a:gd name="connsiteY4" fmla="*/ 67 h 674927"/>
              <a:gd name="connsiteX0" fmla="*/ 585115 w 3733479"/>
              <a:gd name="connsiteY0" fmla="*/ 674861 h 674861"/>
              <a:gd name="connsiteX1" fmla="*/ 1167006 w 3733479"/>
              <a:gd name="connsiteY1" fmla="*/ 256790 h 674861"/>
              <a:gd name="connsiteX2" fmla="*/ 3731163 w 3733479"/>
              <a:gd name="connsiteY2" fmla="*/ 83952 h 674861"/>
              <a:gd name="connsiteX3" fmla="*/ 163084 w 3733479"/>
              <a:gd name="connsiteY3" fmla="*/ 386613 h 674861"/>
              <a:gd name="connsiteX4" fmla="*/ 22408 w 3733479"/>
              <a:gd name="connsiteY4" fmla="*/ 1 h 674861"/>
              <a:gd name="connsiteX0" fmla="*/ 585115 w 3733479"/>
              <a:gd name="connsiteY0" fmla="*/ 674860 h 674860"/>
              <a:gd name="connsiteX1" fmla="*/ 1167006 w 3733479"/>
              <a:gd name="connsiteY1" fmla="*/ 256789 h 674860"/>
              <a:gd name="connsiteX2" fmla="*/ 3731163 w 3733479"/>
              <a:gd name="connsiteY2" fmla="*/ 83951 h 674860"/>
              <a:gd name="connsiteX3" fmla="*/ 163084 w 3733479"/>
              <a:gd name="connsiteY3" fmla="*/ 357787 h 674860"/>
              <a:gd name="connsiteX4" fmla="*/ 22408 w 3733479"/>
              <a:gd name="connsiteY4" fmla="*/ 0 h 674860"/>
              <a:gd name="connsiteX0" fmla="*/ 573867 w 3722231"/>
              <a:gd name="connsiteY0" fmla="*/ 674860 h 674860"/>
              <a:gd name="connsiteX1" fmla="*/ 1155758 w 3722231"/>
              <a:gd name="connsiteY1" fmla="*/ 256789 h 674860"/>
              <a:gd name="connsiteX2" fmla="*/ 3719915 w 3722231"/>
              <a:gd name="connsiteY2" fmla="*/ 83951 h 674860"/>
              <a:gd name="connsiteX3" fmla="*/ 151836 w 3722231"/>
              <a:gd name="connsiteY3" fmla="*/ 357787 h 674860"/>
              <a:gd name="connsiteX4" fmla="*/ 11160 w 3722231"/>
              <a:gd name="connsiteY4" fmla="*/ 0 h 674860"/>
              <a:gd name="connsiteX0" fmla="*/ 573867 w 3722231"/>
              <a:gd name="connsiteY0" fmla="*/ 674860 h 674860"/>
              <a:gd name="connsiteX1" fmla="*/ 1155758 w 3722231"/>
              <a:gd name="connsiteY1" fmla="*/ 256789 h 674860"/>
              <a:gd name="connsiteX2" fmla="*/ 3719915 w 3722231"/>
              <a:gd name="connsiteY2" fmla="*/ 83951 h 674860"/>
              <a:gd name="connsiteX3" fmla="*/ 151836 w 3722231"/>
              <a:gd name="connsiteY3" fmla="*/ 357787 h 674860"/>
              <a:gd name="connsiteX4" fmla="*/ 11160 w 3722231"/>
              <a:gd name="connsiteY4" fmla="*/ 0 h 674860"/>
              <a:gd name="connsiteX0" fmla="*/ 573867 w 3722231"/>
              <a:gd name="connsiteY0" fmla="*/ 674860 h 674860"/>
              <a:gd name="connsiteX1" fmla="*/ 1155758 w 3722231"/>
              <a:gd name="connsiteY1" fmla="*/ 325488 h 674860"/>
              <a:gd name="connsiteX2" fmla="*/ 3719915 w 3722231"/>
              <a:gd name="connsiteY2" fmla="*/ 83951 h 674860"/>
              <a:gd name="connsiteX3" fmla="*/ 151836 w 3722231"/>
              <a:gd name="connsiteY3" fmla="*/ 357787 h 674860"/>
              <a:gd name="connsiteX4" fmla="*/ 11160 w 3722231"/>
              <a:gd name="connsiteY4" fmla="*/ 0 h 674860"/>
              <a:gd name="connsiteX0" fmla="*/ 573867 w 3722231"/>
              <a:gd name="connsiteY0" fmla="*/ 674860 h 674860"/>
              <a:gd name="connsiteX1" fmla="*/ 1155758 w 3722231"/>
              <a:gd name="connsiteY1" fmla="*/ 325488 h 674860"/>
              <a:gd name="connsiteX2" fmla="*/ 3719915 w 3722231"/>
              <a:gd name="connsiteY2" fmla="*/ 83951 h 674860"/>
              <a:gd name="connsiteX3" fmla="*/ 151836 w 3722231"/>
              <a:gd name="connsiteY3" fmla="*/ 357787 h 674860"/>
              <a:gd name="connsiteX4" fmla="*/ 11160 w 3722231"/>
              <a:gd name="connsiteY4" fmla="*/ 0 h 674860"/>
              <a:gd name="connsiteX0" fmla="*/ 573867 w 3719949"/>
              <a:gd name="connsiteY0" fmla="*/ 674860 h 674860"/>
              <a:gd name="connsiteX1" fmla="*/ 1155758 w 3719949"/>
              <a:gd name="connsiteY1" fmla="*/ 325488 h 674860"/>
              <a:gd name="connsiteX2" fmla="*/ 3719915 w 3719949"/>
              <a:gd name="connsiteY2" fmla="*/ 83951 h 674860"/>
              <a:gd name="connsiteX3" fmla="*/ 151836 w 3719949"/>
              <a:gd name="connsiteY3" fmla="*/ 357787 h 674860"/>
              <a:gd name="connsiteX4" fmla="*/ 11160 w 3719949"/>
              <a:gd name="connsiteY4" fmla="*/ 0 h 674860"/>
              <a:gd name="connsiteX0" fmla="*/ 573867 w 3719949"/>
              <a:gd name="connsiteY0" fmla="*/ 674860 h 674860"/>
              <a:gd name="connsiteX1" fmla="*/ 1155758 w 3719949"/>
              <a:gd name="connsiteY1" fmla="*/ 325488 h 674860"/>
              <a:gd name="connsiteX2" fmla="*/ 3719915 w 3719949"/>
              <a:gd name="connsiteY2" fmla="*/ 83951 h 674860"/>
              <a:gd name="connsiteX3" fmla="*/ 151836 w 3719949"/>
              <a:gd name="connsiteY3" fmla="*/ 357787 h 674860"/>
              <a:gd name="connsiteX4" fmla="*/ 11160 w 3719949"/>
              <a:gd name="connsiteY4" fmla="*/ 0 h 674860"/>
              <a:gd name="connsiteX0" fmla="*/ 573867 w 3719949"/>
              <a:gd name="connsiteY0" fmla="*/ 674860 h 674860"/>
              <a:gd name="connsiteX1" fmla="*/ 1155758 w 3719949"/>
              <a:gd name="connsiteY1" fmla="*/ 325488 h 674860"/>
              <a:gd name="connsiteX2" fmla="*/ 3719915 w 3719949"/>
              <a:gd name="connsiteY2" fmla="*/ 83951 h 674860"/>
              <a:gd name="connsiteX3" fmla="*/ 151836 w 3719949"/>
              <a:gd name="connsiteY3" fmla="*/ 357787 h 674860"/>
              <a:gd name="connsiteX4" fmla="*/ 11160 w 3719949"/>
              <a:gd name="connsiteY4" fmla="*/ 0 h 674860"/>
              <a:gd name="connsiteX0" fmla="*/ 573867 w 3728943"/>
              <a:gd name="connsiteY0" fmla="*/ 674860 h 674860"/>
              <a:gd name="connsiteX1" fmla="*/ 1155758 w 3728943"/>
              <a:gd name="connsiteY1" fmla="*/ 325488 h 674860"/>
              <a:gd name="connsiteX2" fmla="*/ 3719915 w 3728943"/>
              <a:gd name="connsiteY2" fmla="*/ 83951 h 674860"/>
              <a:gd name="connsiteX3" fmla="*/ 151836 w 3728943"/>
              <a:gd name="connsiteY3" fmla="*/ 327731 h 674860"/>
              <a:gd name="connsiteX4" fmla="*/ 11160 w 3728943"/>
              <a:gd name="connsiteY4" fmla="*/ 0 h 674860"/>
              <a:gd name="connsiteX0" fmla="*/ 577007 w 3732083"/>
              <a:gd name="connsiteY0" fmla="*/ 674860 h 674860"/>
              <a:gd name="connsiteX1" fmla="*/ 1158898 w 3732083"/>
              <a:gd name="connsiteY1" fmla="*/ 325488 h 674860"/>
              <a:gd name="connsiteX2" fmla="*/ 3723055 w 3732083"/>
              <a:gd name="connsiteY2" fmla="*/ 83951 h 674860"/>
              <a:gd name="connsiteX3" fmla="*/ 154976 w 3732083"/>
              <a:gd name="connsiteY3" fmla="*/ 327731 h 674860"/>
              <a:gd name="connsiteX4" fmla="*/ 14300 w 3732083"/>
              <a:gd name="connsiteY4" fmla="*/ 0 h 674860"/>
              <a:gd name="connsiteX0" fmla="*/ 562707 w 3717783"/>
              <a:gd name="connsiteY0" fmla="*/ 674860 h 674860"/>
              <a:gd name="connsiteX1" fmla="*/ 1144598 w 3717783"/>
              <a:gd name="connsiteY1" fmla="*/ 325488 h 674860"/>
              <a:gd name="connsiteX2" fmla="*/ 3708755 w 3717783"/>
              <a:gd name="connsiteY2" fmla="*/ 83951 h 674860"/>
              <a:gd name="connsiteX3" fmla="*/ 140676 w 3717783"/>
              <a:gd name="connsiteY3" fmla="*/ 327731 h 674860"/>
              <a:gd name="connsiteX4" fmla="*/ 0 w 3717783"/>
              <a:gd name="connsiteY4" fmla="*/ 0 h 674860"/>
              <a:gd name="connsiteX0" fmla="*/ 562707 w 3717783"/>
              <a:gd name="connsiteY0" fmla="*/ 674860 h 674860"/>
              <a:gd name="connsiteX1" fmla="*/ 1144598 w 3717783"/>
              <a:gd name="connsiteY1" fmla="*/ 325488 h 674860"/>
              <a:gd name="connsiteX2" fmla="*/ 3708755 w 3717783"/>
              <a:gd name="connsiteY2" fmla="*/ 83951 h 674860"/>
              <a:gd name="connsiteX3" fmla="*/ 140676 w 3717783"/>
              <a:gd name="connsiteY3" fmla="*/ 327731 h 674860"/>
              <a:gd name="connsiteX4" fmla="*/ 0 w 3717783"/>
              <a:gd name="connsiteY4" fmla="*/ 0 h 674860"/>
              <a:gd name="connsiteX0" fmla="*/ 562707 w 3708759"/>
              <a:gd name="connsiteY0" fmla="*/ 674860 h 674860"/>
              <a:gd name="connsiteX1" fmla="*/ 1144598 w 3708759"/>
              <a:gd name="connsiteY1" fmla="*/ 325488 h 674860"/>
              <a:gd name="connsiteX2" fmla="*/ 3708755 w 3708759"/>
              <a:gd name="connsiteY2" fmla="*/ 83951 h 674860"/>
              <a:gd name="connsiteX3" fmla="*/ 140676 w 3708759"/>
              <a:gd name="connsiteY3" fmla="*/ 327731 h 674860"/>
              <a:gd name="connsiteX4" fmla="*/ 0 w 3708759"/>
              <a:gd name="connsiteY4" fmla="*/ 0 h 674860"/>
              <a:gd name="connsiteX0" fmla="*/ 562707 w 3780744"/>
              <a:gd name="connsiteY0" fmla="*/ 674860 h 674860"/>
              <a:gd name="connsiteX1" fmla="*/ 1144598 w 3780744"/>
              <a:gd name="connsiteY1" fmla="*/ 325488 h 674860"/>
              <a:gd name="connsiteX2" fmla="*/ 2427075 w 3780744"/>
              <a:gd name="connsiteY2" fmla="*/ 209068 h 674860"/>
              <a:gd name="connsiteX3" fmla="*/ 3708755 w 3780744"/>
              <a:gd name="connsiteY3" fmla="*/ 83951 h 674860"/>
              <a:gd name="connsiteX4" fmla="*/ 140676 w 3780744"/>
              <a:gd name="connsiteY4" fmla="*/ 327731 h 674860"/>
              <a:gd name="connsiteX5" fmla="*/ 0 w 3780744"/>
              <a:gd name="connsiteY5" fmla="*/ 0 h 674860"/>
              <a:gd name="connsiteX0" fmla="*/ 562707 w 3780575"/>
              <a:gd name="connsiteY0" fmla="*/ 674860 h 674860"/>
              <a:gd name="connsiteX1" fmla="*/ 1144598 w 3780575"/>
              <a:gd name="connsiteY1" fmla="*/ 325488 h 674860"/>
              <a:gd name="connsiteX2" fmla="*/ 2427075 w 3780575"/>
              <a:gd name="connsiteY2" fmla="*/ 209068 h 674860"/>
              <a:gd name="connsiteX3" fmla="*/ 3708755 w 3780575"/>
              <a:gd name="connsiteY3" fmla="*/ 83951 h 674860"/>
              <a:gd name="connsiteX4" fmla="*/ 140676 w 3780575"/>
              <a:gd name="connsiteY4" fmla="*/ 327731 h 674860"/>
              <a:gd name="connsiteX5" fmla="*/ 0 w 3780575"/>
              <a:gd name="connsiteY5" fmla="*/ 0 h 674860"/>
              <a:gd name="connsiteX0" fmla="*/ 562707 w 3733112"/>
              <a:gd name="connsiteY0" fmla="*/ 674860 h 674860"/>
              <a:gd name="connsiteX1" fmla="*/ 1144598 w 3733112"/>
              <a:gd name="connsiteY1" fmla="*/ 325488 h 674860"/>
              <a:gd name="connsiteX2" fmla="*/ 2427075 w 3733112"/>
              <a:gd name="connsiteY2" fmla="*/ 209068 h 674860"/>
              <a:gd name="connsiteX3" fmla="*/ 3708755 w 3733112"/>
              <a:gd name="connsiteY3" fmla="*/ 83951 h 674860"/>
              <a:gd name="connsiteX4" fmla="*/ 1242165 w 3733112"/>
              <a:gd name="connsiteY4" fmla="*/ 217655 h 674860"/>
              <a:gd name="connsiteX5" fmla="*/ 140676 w 3733112"/>
              <a:gd name="connsiteY5" fmla="*/ 327731 h 674860"/>
              <a:gd name="connsiteX6" fmla="*/ 0 w 3733112"/>
              <a:gd name="connsiteY6" fmla="*/ 0 h 674860"/>
              <a:gd name="connsiteX0" fmla="*/ 562707 w 3733112"/>
              <a:gd name="connsiteY0" fmla="*/ 674860 h 674860"/>
              <a:gd name="connsiteX1" fmla="*/ 1144598 w 3733112"/>
              <a:gd name="connsiteY1" fmla="*/ 325488 h 674860"/>
              <a:gd name="connsiteX2" fmla="*/ 2427075 w 3733112"/>
              <a:gd name="connsiteY2" fmla="*/ 209068 h 674860"/>
              <a:gd name="connsiteX3" fmla="*/ 3708755 w 3733112"/>
              <a:gd name="connsiteY3" fmla="*/ 83951 h 674860"/>
              <a:gd name="connsiteX4" fmla="*/ 1242165 w 3733112"/>
              <a:gd name="connsiteY4" fmla="*/ 217655 h 674860"/>
              <a:gd name="connsiteX5" fmla="*/ 140676 w 3733112"/>
              <a:gd name="connsiteY5" fmla="*/ 327731 h 674860"/>
              <a:gd name="connsiteX6" fmla="*/ 0 w 3733112"/>
              <a:gd name="connsiteY6" fmla="*/ 0 h 674860"/>
              <a:gd name="connsiteX0" fmla="*/ 562707 w 3733112"/>
              <a:gd name="connsiteY0" fmla="*/ 674860 h 674860"/>
              <a:gd name="connsiteX1" fmla="*/ 1144598 w 3733112"/>
              <a:gd name="connsiteY1" fmla="*/ 325488 h 674860"/>
              <a:gd name="connsiteX2" fmla="*/ 2427075 w 3733112"/>
              <a:gd name="connsiteY2" fmla="*/ 209068 h 674860"/>
              <a:gd name="connsiteX3" fmla="*/ 3708755 w 3733112"/>
              <a:gd name="connsiteY3" fmla="*/ 83951 h 674860"/>
              <a:gd name="connsiteX4" fmla="*/ 1242165 w 3733112"/>
              <a:gd name="connsiteY4" fmla="*/ 217655 h 674860"/>
              <a:gd name="connsiteX5" fmla="*/ 140676 w 3733112"/>
              <a:gd name="connsiteY5" fmla="*/ 327731 h 674860"/>
              <a:gd name="connsiteX6" fmla="*/ 0 w 3733112"/>
              <a:gd name="connsiteY6" fmla="*/ 0 h 674860"/>
              <a:gd name="connsiteX0" fmla="*/ 562707 w 3708755"/>
              <a:gd name="connsiteY0" fmla="*/ 674860 h 674860"/>
              <a:gd name="connsiteX1" fmla="*/ 1144598 w 3708755"/>
              <a:gd name="connsiteY1" fmla="*/ 325488 h 674860"/>
              <a:gd name="connsiteX2" fmla="*/ 2427075 w 3708755"/>
              <a:gd name="connsiteY2" fmla="*/ 209068 h 674860"/>
              <a:gd name="connsiteX3" fmla="*/ 3708755 w 3708755"/>
              <a:gd name="connsiteY3" fmla="*/ 83951 h 674860"/>
              <a:gd name="connsiteX4" fmla="*/ 1242165 w 3708755"/>
              <a:gd name="connsiteY4" fmla="*/ 217655 h 674860"/>
              <a:gd name="connsiteX5" fmla="*/ 140676 w 3708755"/>
              <a:gd name="connsiteY5" fmla="*/ 327731 h 674860"/>
              <a:gd name="connsiteX6" fmla="*/ 0 w 3708755"/>
              <a:gd name="connsiteY6" fmla="*/ 0 h 674860"/>
              <a:gd name="connsiteX0" fmla="*/ 562707 w 3708999"/>
              <a:gd name="connsiteY0" fmla="*/ 674860 h 674860"/>
              <a:gd name="connsiteX1" fmla="*/ 1144598 w 3708999"/>
              <a:gd name="connsiteY1" fmla="*/ 325488 h 674860"/>
              <a:gd name="connsiteX2" fmla="*/ 2427075 w 3708999"/>
              <a:gd name="connsiteY2" fmla="*/ 209068 h 674860"/>
              <a:gd name="connsiteX3" fmla="*/ 3708755 w 3708999"/>
              <a:gd name="connsiteY3" fmla="*/ 83951 h 674860"/>
              <a:gd name="connsiteX4" fmla="*/ 2529945 w 3708999"/>
              <a:gd name="connsiteY4" fmla="*/ 123194 h 674860"/>
              <a:gd name="connsiteX5" fmla="*/ 140676 w 3708999"/>
              <a:gd name="connsiteY5" fmla="*/ 327731 h 674860"/>
              <a:gd name="connsiteX6" fmla="*/ 0 w 3708999"/>
              <a:gd name="connsiteY6" fmla="*/ 0 h 674860"/>
              <a:gd name="connsiteX0" fmla="*/ 562707 w 3708758"/>
              <a:gd name="connsiteY0" fmla="*/ 674860 h 674860"/>
              <a:gd name="connsiteX1" fmla="*/ 1144598 w 3708758"/>
              <a:gd name="connsiteY1" fmla="*/ 325488 h 674860"/>
              <a:gd name="connsiteX2" fmla="*/ 2427075 w 3708758"/>
              <a:gd name="connsiteY2" fmla="*/ 209068 h 674860"/>
              <a:gd name="connsiteX3" fmla="*/ 3708755 w 3708758"/>
              <a:gd name="connsiteY3" fmla="*/ 83951 h 674860"/>
              <a:gd name="connsiteX4" fmla="*/ 2529945 w 3708758"/>
              <a:gd name="connsiteY4" fmla="*/ 123194 h 674860"/>
              <a:gd name="connsiteX5" fmla="*/ 140676 w 3708758"/>
              <a:gd name="connsiteY5" fmla="*/ 327731 h 674860"/>
              <a:gd name="connsiteX6" fmla="*/ 0 w 3708758"/>
              <a:gd name="connsiteY6" fmla="*/ 0 h 674860"/>
              <a:gd name="connsiteX0" fmla="*/ 562707 w 3708758"/>
              <a:gd name="connsiteY0" fmla="*/ 674860 h 674860"/>
              <a:gd name="connsiteX1" fmla="*/ 1144598 w 3708758"/>
              <a:gd name="connsiteY1" fmla="*/ 325488 h 674860"/>
              <a:gd name="connsiteX2" fmla="*/ 2427075 w 3708758"/>
              <a:gd name="connsiteY2" fmla="*/ 209068 h 674860"/>
              <a:gd name="connsiteX3" fmla="*/ 3708755 w 3708758"/>
              <a:gd name="connsiteY3" fmla="*/ 83951 h 674860"/>
              <a:gd name="connsiteX4" fmla="*/ 2529945 w 3708758"/>
              <a:gd name="connsiteY4" fmla="*/ 123194 h 674860"/>
              <a:gd name="connsiteX5" fmla="*/ 140676 w 3708758"/>
              <a:gd name="connsiteY5" fmla="*/ 327731 h 674860"/>
              <a:gd name="connsiteX6" fmla="*/ 0 w 3708758"/>
              <a:gd name="connsiteY6" fmla="*/ 0 h 674860"/>
              <a:gd name="connsiteX0" fmla="*/ 562707 w 3709569"/>
              <a:gd name="connsiteY0" fmla="*/ 674860 h 674860"/>
              <a:gd name="connsiteX1" fmla="*/ 1144598 w 3709569"/>
              <a:gd name="connsiteY1" fmla="*/ 325488 h 674860"/>
              <a:gd name="connsiteX2" fmla="*/ 2339445 w 3709569"/>
              <a:gd name="connsiteY2" fmla="*/ 234830 h 674860"/>
              <a:gd name="connsiteX3" fmla="*/ 3708755 w 3709569"/>
              <a:gd name="connsiteY3" fmla="*/ 83951 h 674860"/>
              <a:gd name="connsiteX4" fmla="*/ 2529945 w 3709569"/>
              <a:gd name="connsiteY4" fmla="*/ 123194 h 674860"/>
              <a:gd name="connsiteX5" fmla="*/ 140676 w 3709569"/>
              <a:gd name="connsiteY5" fmla="*/ 327731 h 674860"/>
              <a:gd name="connsiteX6" fmla="*/ 0 w 3709569"/>
              <a:gd name="connsiteY6" fmla="*/ 0 h 674860"/>
              <a:gd name="connsiteX0" fmla="*/ 562707 w 3709730"/>
              <a:gd name="connsiteY0" fmla="*/ 674860 h 674860"/>
              <a:gd name="connsiteX1" fmla="*/ 1144598 w 3709730"/>
              <a:gd name="connsiteY1" fmla="*/ 325488 h 674860"/>
              <a:gd name="connsiteX2" fmla="*/ 2339445 w 3709730"/>
              <a:gd name="connsiteY2" fmla="*/ 234830 h 674860"/>
              <a:gd name="connsiteX3" fmla="*/ 3708755 w 3709730"/>
              <a:gd name="connsiteY3" fmla="*/ 83951 h 674860"/>
              <a:gd name="connsiteX4" fmla="*/ 2529945 w 3709730"/>
              <a:gd name="connsiteY4" fmla="*/ 123194 h 674860"/>
              <a:gd name="connsiteX5" fmla="*/ 906886 w 3709730"/>
              <a:gd name="connsiteY5" fmla="*/ 256298 h 674860"/>
              <a:gd name="connsiteX6" fmla="*/ 140676 w 3709730"/>
              <a:gd name="connsiteY6" fmla="*/ 327731 h 674860"/>
              <a:gd name="connsiteX7" fmla="*/ 0 w 3709730"/>
              <a:gd name="connsiteY7" fmla="*/ 0 h 674860"/>
              <a:gd name="connsiteX0" fmla="*/ 562707 w 3708756"/>
              <a:gd name="connsiteY0" fmla="*/ 674860 h 674860"/>
              <a:gd name="connsiteX1" fmla="*/ 1144598 w 3708756"/>
              <a:gd name="connsiteY1" fmla="*/ 325488 h 674860"/>
              <a:gd name="connsiteX2" fmla="*/ 2339445 w 3708756"/>
              <a:gd name="connsiteY2" fmla="*/ 234830 h 674860"/>
              <a:gd name="connsiteX3" fmla="*/ 3708755 w 3708756"/>
              <a:gd name="connsiteY3" fmla="*/ 83951 h 674860"/>
              <a:gd name="connsiteX4" fmla="*/ 2529945 w 3708756"/>
              <a:gd name="connsiteY4" fmla="*/ 123194 h 674860"/>
              <a:gd name="connsiteX5" fmla="*/ 906886 w 3708756"/>
              <a:gd name="connsiteY5" fmla="*/ 256298 h 674860"/>
              <a:gd name="connsiteX6" fmla="*/ 140676 w 3708756"/>
              <a:gd name="connsiteY6" fmla="*/ 327731 h 674860"/>
              <a:gd name="connsiteX7" fmla="*/ 0 w 3708756"/>
              <a:gd name="connsiteY7" fmla="*/ 0 h 674860"/>
              <a:gd name="connsiteX0" fmla="*/ 562707 w 3709730"/>
              <a:gd name="connsiteY0" fmla="*/ 674860 h 674860"/>
              <a:gd name="connsiteX1" fmla="*/ 1144598 w 3709730"/>
              <a:gd name="connsiteY1" fmla="*/ 325488 h 674860"/>
              <a:gd name="connsiteX2" fmla="*/ 2339445 w 3709730"/>
              <a:gd name="connsiteY2" fmla="*/ 234830 h 674860"/>
              <a:gd name="connsiteX3" fmla="*/ 3708755 w 3709730"/>
              <a:gd name="connsiteY3" fmla="*/ 83951 h 674860"/>
              <a:gd name="connsiteX4" fmla="*/ 2529945 w 3709730"/>
              <a:gd name="connsiteY4" fmla="*/ 144662 h 674860"/>
              <a:gd name="connsiteX5" fmla="*/ 906886 w 3709730"/>
              <a:gd name="connsiteY5" fmla="*/ 256298 h 674860"/>
              <a:gd name="connsiteX6" fmla="*/ 140676 w 3709730"/>
              <a:gd name="connsiteY6" fmla="*/ 327731 h 674860"/>
              <a:gd name="connsiteX7" fmla="*/ 0 w 3709730"/>
              <a:gd name="connsiteY7" fmla="*/ 0 h 674860"/>
              <a:gd name="connsiteX0" fmla="*/ 562707 w 3708835"/>
              <a:gd name="connsiteY0" fmla="*/ 674860 h 674860"/>
              <a:gd name="connsiteX1" fmla="*/ 1144598 w 3708835"/>
              <a:gd name="connsiteY1" fmla="*/ 325488 h 674860"/>
              <a:gd name="connsiteX2" fmla="*/ 2339445 w 3708835"/>
              <a:gd name="connsiteY2" fmla="*/ 234830 h 674860"/>
              <a:gd name="connsiteX3" fmla="*/ 3708755 w 3708835"/>
              <a:gd name="connsiteY3" fmla="*/ 83951 h 674860"/>
              <a:gd name="connsiteX4" fmla="*/ 2529945 w 3708835"/>
              <a:gd name="connsiteY4" fmla="*/ 144662 h 674860"/>
              <a:gd name="connsiteX5" fmla="*/ 906886 w 3708835"/>
              <a:gd name="connsiteY5" fmla="*/ 256298 h 674860"/>
              <a:gd name="connsiteX6" fmla="*/ 140676 w 3708835"/>
              <a:gd name="connsiteY6" fmla="*/ 327731 h 674860"/>
              <a:gd name="connsiteX7" fmla="*/ 0 w 3708835"/>
              <a:gd name="connsiteY7" fmla="*/ 0 h 674860"/>
              <a:gd name="connsiteX0" fmla="*/ 1055076 w 4201204"/>
              <a:gd name="connsiteY0" fmla="*/ 883840 h 883840"/>
              <a:gd name="connsiteX1" fmla="*/ 1636967 w 4201204"/>
              <a:gd name="connsiteY1" fmla="*/ 534468 h 883840"/>
              <a:gd name="connsiteX2" fmla="*/ 2831814 w 4201204"/>
              <a:gd name="connsiteY2" fmla="*/ 443810 h 883840"/>
              <a:gd name="connsiteX3" fmla="*/ 4201124 w 4201204"/>
              <a:gd name="connsiteY3" fmla="*/ 292931 h 883840"/>
              <a:gd name="connsiteX4" fmla="*/ 3022314 w 4201204"/>
              <a:gd name="connsiteY4" fmla="*/ 353642 h 883840"/>
              <a:gd name="connsiteX5" fmla="*/ 1399255 w 4201204"/>
              <a:gd name="connsiteY5" fmla="*/ 465278 h 883840"/>
              <a:gd name="connsiteX6" fmla="*/ 633045 w 4201204"/>
              <a:gd name="connsiteY6" fmla="*/ 536711 h 883840"/>
              <a:gd name="connsiteX7" fmla="*/ 0 w 4201204"/>
              <a:gd name="connsiteY7" fmla="*/ 0 h 883840"/>
              <a:gd name="connsiteX0" fmla="*/ 1071730 w 4217858"/>
              <a:gd name="connsiteY0" fmla="*/ 883840 h 883840"/>
              <a:gd name="connsiteX1" fmla="*/ 1653621 w 4217858"/>
              <a:gd name="connsiteY1" fmla="*/ 534468 h 883840"/>
              <a:gd name="connsiteX2" fmla="*/ 2848468 w 4217858"/>
              <a:gd name="connsiteY2" fmla="*/ 443810 h 883840"/>
              <a:gd name="connsiteX3" fmla="*/ 4217778 w 4217858"/>
              <a:gd name="connsiteY3" fmla="*/ 292931 h 883840"/>
              <a:gd name="connsiteX4" fmla="*/ 3038968 w 4217858"/>
              <a:gd name="connsiteY4" fmla="*/ 353642 h 883840"/>
              <a:gd name="connsiteX5" fmla="*/ 1415909 w 4217858"/>
              <a:gd name="connsiteY5" fmla="*/ 465278 h 883840"/>
              <a:gd name="connsiteX6" fmla="*/ 93385 w 4217858"/>
              <a:gd name="connsiteY6" fmla="*/ 486268 h 883840"/>
              <a:gd name="connsiteX7" fmla="*/ 16654 w 4217858"/>
              <a:gd name="connsiteY7" fmla="*/ 0 h 883840"/>
              <a:gd name="connsiteX0" fmla="*/ 1071730 w 4217858"/>
              <a:gd name="connsiteY0" fmla="*/ 883840 h 883840"/>
              <a:gd name="connsiteX1" fmla="*/ 1653621 w 4217858"/>
              <a:gd name="connsiteY1" fmla="*/ 534468 h 883840"/>
              <a:gd name="connsiteX2" fmla="*/ 2848468 w 4217858"/>
              <a:gd name="connsiteY2" fmla="*/ 443810 h 883840"/>
              <a:gd name="connsiteX3" fmla="*/ 4217778 w 4217858"/>
              <a:gd name="connsiteY3" fmla="*/ 292931 h 883840"/>
              <a:gd name="connsiteX4" fmla="*/ 3038968 w 4217858"/>
              <a:gd name="connsiteY4" fmla="*/ 353642 h 883840"/>
              <a:gd name="connsiteX5" fmla="*/ 802046 w 4217858"/>
              <a:gd name="connsiteY5" fmla="*/ 342773 h 883840"/>
              <a:gd name="connsiteX6" fmla="*/ 93385 w 4217858"/>
              <a:gd name="connsiteY6" fmla="*/ 486268 h 883840"/>
              <a:gd name="connsiteX7" fmla="*/ 16654 w 4217858"/>
              <a:gd name="connsiteY7" fmla="*/ 0 h 883840"/>
              <a:gd name="connsiteX0" fmla="*/ 1071730 w 4272411"/>
              <a:gd name="connsiteY0" fmla="*/ 1640817 h 1640817"/>
              <a:gd name="connsiteX1" fmla="*/ 1653621 w 4272411"/>
              <a:gd name="connsiteY1" fmla="*/ 1291445 h 1640817"/>
              <a:gd name="connsiteX2" fmla="*/ 2848468 w 4272411"/>
              <a:gd name="connsiteY2" fmla="*/ 1200787 h 1640817"/>
              <a:gd name="connsiteX3" fmla="*/ 4217778 w 4272411"/>
              <a:gd name="connsiteY3" fmla="*/ 1049908 h 1640817"/>
              <a:gd name="connsiteX4" fmla="*/ 852082 w 4272411"/>
              <a:gd name="connsiteY4" fmla="*/ 865 h 1640817"/>
              <a:gd name="connsiteX5" fmla="*/ 802046 w 4272411"/>
              <a:gd name="connsiteY5" fmla="*/ 1099750 h 1640817"/>
              <a:gd name="connsiteX6" fmla="*/ 93385 w 4272411"/>
              <a:gd name="connsiteY6" fmla="*/ 1243245 h 1640817"/>
              <a:gd name="connsiteX7" fmla="*/ 16654 w 4272411"/>
              <a:gd name="connsiteY7" fmla="*/ 756977 h 1640817"/>
              <a:gd name="connsiteX0" fmla="*/ 1071730 w 2913490"/>
              <a:gd name="connsiteY0" fmla="*/ 2274277 h 2274277"/>
              <a:gd name="connsiteX1" fmla="*/ 1653621 w 2913490"/>
              <a:gd name="connsiteY1" fmla="*/ 1924905 h 2274277"/>
              <a:gd name="connsiteX2" fmla="*/ 2848468 w 2913490"/>
              <a:gd name="connsiteY2" fmla="*/ 1834247 h 2274277"/>
              <a:gd name="connsiteX3" fmla="*/ 1167646 w 2913490"/>
              <a:gd name="connsiteY3" fmla="*/ 33149 h 2274277"/>
              <a:gd name="connsiteX4" fmla="*/ 852082 w 2913490"/>
              <a:gd name="connsiteY4" fmla="*/ 634325 h 2274277"/>
              <a:gd name="connsiteX5" fmla="*/ 802046 w 2913490"/>
              <a:gd name="connsiteY5" fmla="*/ 1733210 h 2274277"/>
              <a:gd name="connsiteX6" fmla="*/ 93385 w 2913490"/>
              <a:gd name="connsiteY6" fmla="*/ 1876705 h 2274277"/>
              <a:gd name="connsiteX7" fmla="*/ 16654 w 2913490"/>
              <a:gd name="connsiteY7" fmla="*/ 1390437 h 2274277"/>
              <a:gd name="connsiteX0" fmla="*/ 1071730 w 1654262"/>
              <a:gd name="connsiteY0" fmla="*/ 2244521 h 2244521"/>
              <a:gd name="connsiteX1" fmla="*/ 1653621 w 1654262"/>
              <a:gd name="connsiteY1" fmla="*/ 1895149 h 2244521"/>
              <a:gd name="connsiteX2" fmla="*/ 1237077 w 1654262"/>
              <a:gd name="connsiteY2" fmla="*/ 932541 h 2244521"/>
              <a:gd name="connsiteX3" fmla="*/ 1167646 w 1654262"/>
              <a:gd name="connsiteY3" fmla="*/ 3393 h 2244521"/>
              <a:gd name="connsiteX4" fmla="*/ 852082 w 1654262"/>
              <a:gd name="connsiteY4" fmla="*/ 604569 h 2244521"/>
              <a:gd name="connsiteX5" fmla="*/ 802046 w 1654262"/>
              <a:gd name="connsiteY5" fmla="*/ 1703454 h 2244521"/>
              <a:gd name="connsiteX6" fmla="*/ 93385 w 1654262"/>
              <a:gd name="connsiteY6" fmla="*/ 1846949 h 2244521"/>
              <a:gd name="connsiteX7" fmla="*/ 16654 w 1654262"/>
              <a:gd name="connsiteY7" fmla="*/ 1360681 h 2244521"/>
              <a:gd name="connsiteX0" fmla="*/ 1071730 w 1421729"/>
              <a:gd name="connsiteY0" fmla="*/ 2244521 h 2244521"/>
              <a:gd name="connsiteX1" fmla="*/ 1014180 w 1421729"/>
              <a:gd name="connsiteY1" fmla="*/ 1794263 h 2244521"/>
              <a:gd name="connsiteX2" fmla="*/ 1237077 w 1421729"/>
              <a:gd name="connsiteY2" fmla="*/ 932541 h 2244521"/>
              <a:gd name="connsiteX3" fmla="*/ 1167646 w 1421729"/>
              <a:gd name="connsiteY3" fmla="*/ 3393 h 2244521"/>
              <a:gd name="connsiteX4" fmla="*/ 852082 w 1421729"/>
              <a:gd name="connsiteY4" fmla="*/ 604569 h 2244521"/>
              <a:gd name="connsiteX5" fmla="*/ 802046 w 1421729"/>
              <a:gd name="connsiteY5" fmla="*/ 1703454 h 2244521"/>
              <a:gd name="connsiteX6" fmla="*/ 93385 w 1421729"/>
              <a:gd name="connsiteY6" fmla="*/ 1846949 h 2244521"/>
              <a:gd name="connsiteX7" fmla="*/ 16654 w 1421729"/>
              <a:gd name="connsiteY7" fmla="*/ 1360681 h 2244521"/>
              <a:gd name="connsiteX0" fmla="*/ 1071730 w 1242169"/>
              <a:gd name="connsiteY0" fmla="*/ 2244521 h 2244521"/>
              <a:gd name="connsiteX1" fmla="*/ 1237077 w 1242169"/>
              <a:gd name="connsiteY1" fmla="*/ 932541 h 2244521"/>
              <a:gd name="connsiteX2" fmla="*/ 1167646 w 1242169"/>
              <a:gd name="connsiteY2" fmla="*/ 3393 h 2244521"/>
              <a:gd name="connsiteX3" fmla="*/ 852082 w 1242169"/>
              <a:gd name="connsiteY3" fmla="*/ 604569 h 2244521"/>
              <a:gd name="connsiteX4" fmla="*/ 802046 w 1242169"/>
              <a:gd name="connsiteY4" fmla="*/ 1703454 h 2244521"/>
              <a:gd name="connsiteX5" fmla="*/ 93385 w 1242169"/>
              <a:gd name="connsiteY5" fmla="*/ 1846949 h 2244521"/>
              <a:gd name="connsiteX6" fmla="*/ 16654 w 1242169"/>
              <a:gd name="connsiteY6" fmla="*/ 1360681 h 2244521"/>
              <a:gd name="connsiteX0" fmla="*/ 1071730 w 1178550"/>
              <a:gd name="connsiteY0" fmla="*/ 2244384 h 2244384"/>
              <a:gd name="connsiteX1" fmla="*/ 1102795 w 1178550"/>
              <a:gd name="connsiteY1" fmla="*/ 925199 h 2244384"/>
              <a:gd name="connsiteX2" fmla="*/ 1167646 w 1178550"/>
              <a:gd name="connsiteY2" fmla="*/ 3256 h 2244384"/>
              <a:gd name="connsiteX3" fmla="*/ 852082 w 1178550"/>
              <a:gd name="connsiteY3" fmla="*/ 604432 h 2244384"/>
              <a:gd name="connsiteX4" fmla="*/ 802046 w 1178550"/>
              <a:gd name="connsiteY4" fmla="*/ 1703317 h 2244384"/>
              <a:gd name="connsiteX5" fmla="*/ 93385 w 1178550"/>
              <a:gd name="connsiteY5" fmla="*/ 1846812 h 2244384"/>
              <a:gd name="connsiteX6" fmla="*/ 16654 w 1178550"/>
              <a:gd name="connsiteY6" fmla="*/ 1360544 h 2244384"/>
              <a:gd name="connsiteX0" fmla="*/ 1071730 w 1184401"/>
              <a:gd name="connsiteY0" fmla="*/ 2301771 h 2301771"/>
              <a:gd name="connsiteX1" fmla="*/ 1102795 w 1184401"/>
              <a:gd name="connsiteY1" fmla="*/ 982586 h 2301771"/>
              <a:gd name="connsiteX2" fmla="*/ 1174040 w 1184401"/>
              <a:gd name="connsiteY2" fmla="*/ 2993 h 2301771"/>
              <a:gd name="connsiteX3" fmla="*/ 852082 w 1184401"/>
              <a:gd name="connsiteY3" fmla="*/ 661819 h 2301771"/>
              <a:gd name="connsiteX4" fmla="*/ 802046 w 1184401"/>
              <a:gd name="connsiteY4" fmla="*/ 1760704 h 2301771"/>
              <a:gd name="connsiteX5" fmla="*/ 93385 w 1184401"/>
              <a:gd name="connsiteY5" fmla="*/ 1904199 h 2301771"/>
              <a:gd name="connsiteX6" fmla="*/ 16654 w 1184401"/>
              <a:gd name="connsiteY6" fmla="*/ 1417931 h 2301771"/>
              <a:gd name="connsiteX0" fmla="*/ 1071730 w 1242592"/>
              <a:gd name="connsiteY0" fmla="*/ 2298934 h 2298934"/>
              <a:gd name="connsiteX1" fmla="*/ 1102795 w 1242592"/>
              <a:gd name="connsiteY1" fmla="*/ 979749 h 2298934"/>
              <a:gd name="connsiteX2" fmla="*/ 1174040 w 1242592"/>
              <a:gd name="connsiteY2" fmla="*/ 156 h 2298934"/>
              <a:gd name="connsiteX3" fmla="*/ 852082 w 1242592"/>
              <a:gd name="connsiteY3" fmla="*/ 658982 h 2298934"/>
              <a:gd name="connsiteX4" fmla="*/ 802046 w 1242592"/>
              <a:gd name="connsiteY4" fmla="*/ 1757867 h 2298934"/>
              <a:gd name="connsiteX5" fmla="*/ 93385 w 1242592"/>
              <a:gd name="connsiteY5" fmla="*/ 1901362 h 2298934"/>
              <a:gd name="connsiteX6" fmla="*/ 16654 w 1242592"/>
              <a:gd name="connsiteY6" fmla="*/ 1415094 h 2298934"/>
              <a:gd name="connsiteX0" fmla="*/ 1071730 w 1187449"/>
              <a:gd name="connsiteY0" fmla="*/ 2313915 h 2313915"/>
              <a:gd name="connsiteX1" fmla="*/ 1102795 w 1187449"/>
              <a:gd name="connsiteY1" fmla="*/ 994730 h 2313915"/>
              <a:gd name="connsiteX2" fmla="*/ 1174040 w 1187449"/>
              <a:gd name="connsiteY2" fmla="*/ 15137 h 2313915"/>
              <a:gd name="connsiteX3" fmla="*/ 802046 w 1187449"/>
              <a:gd name="connsiteY3" fmla="*/ 1772848 h 2313915"/>
              <a:gd name="connsiteX4" fmla="*/ 93385 w 1187449"/>
              <a:gd name="connsiteY4" fmla="*/ 1916343 h 2313915"/>
              <a:gd name="connsiteX5" fmla="*/ 16654 w 1187449"/>
              <a:gd name="connsiteY5" fmla="*/ 1430075 h 2313915"/>
              <a:gd name="connsiteX0" fmla="*/ 1071730 w 1107876"/>
              <a:gd name="connsiteY0" fmla="*/ 2222118 h 2222118"/>
              <a:gd name="connsiteX1" fmla="*/ 1102795 w 1107876"/>
              <a:gd name="connsiteY1" fmla="*/ 902933 h 2222118"/>
              <a:gd name="connsiteX2" fmla="*/ 1046152 w 1107876"/>
              <a:gd name="connsiteY2" fmla="*/ 17021 h 2222118"/>
              <a:gd name="connsiteX3" fmla="*/ 802046 w 1107876"/>
              <a:gd name="connsiteY3" fmla="*/ 1681051 h 2222118"/>
              <a:gd name="connsiteX4" fmla="*/ 93385 w 1107876"/>
              <a:gd name="connsiteY4" fmla="*/ 1824546 h 2222118"/>
              <a:gd name="connsiteX5" fmla="*/ 16654 w 1107876"/>
              <a:gd name="connsiteY5" fmla="*/ 1338278 h 2222118"/>
              <a:gd name="connsiteX0" fmla="*/ 1071730 w 1137919"/>
              <a:gd name="connsiteY0" fmla="*/ 2207474 h 2207474"/>
              <a:gd name="connsiteX1" fmla="*/ 1102795 w 1137919"/>
              <a:gd name="connsiteY1" fmla="*/ 888289 h 2207474"/>
              <a:gd name="connsiteX2" fmla="*/ 1046152 w 1137919"/>
              <a:gd name="connsiteY2" fmla="*/ 2377 h 2207474"/>
              <a:gd name="connsiteX3" fmla="*/ 802046 w 1137919"/>
              <a:gd name="connsiteY3" fmla="*/ 1666407 h 2207474"/>
              <a:gd name="connsiteX4" fmla="*/ 93385 w 1137919"/>
              <a:gd name="connsiteY4" fmla="*/ 1809902 h 2207474"/>
              <a:gd name="connsiteX5" fmla="*/ 16654 w 1137919"/>
              <a:gd name="connsiteY5" fmla="*/ 1323634 h 2207474"/>
              <a:gd name="connsiteX0" fmla="*/ 1071730 w 1158953"/>
              <a:gd name="connsiteY0" fmla="*/ 2205386 h 2205386"/>
              <a:gd name="connsiteX1" fmla="*/ 1102795 w 1158953"/>
              <a:gd name="connsiteY1" fmla="*/ 886201 h 2205386"/>
              <a:gd name="connsiteX2" fmla="*/ 1046152 w 1158953"/>
              <a:gd name="connsiteY2" fmla="*/ 289 h 2205386"/>
              <a:gd name="connsiteX3" fmla="*/ 802046 w 1158953"/>
              <a:gd name="connsiteY3" fmla="*/ 1664319 h 2205386"/>
              <a:gd name="connsiteX4" fmla="*/ 93385 w 1158953"/>
              <a:gd name="connsiteY4" fmla="*/ 1807814 h 2205386"/>
              <a:gd name="connsiteX5" fmla="*/ 16654 w 1158953"/>
              <a:gd name="connsiteY5" fmla="*/ 1321546 h 2205386"/>
              <a:gd name="connsiteX0" fmla="*/ 1071730 w 1114018"/>
              <a:gd name="connsiteY0" fmla="*/ 2205386 h 2205386"/>
              <a:gd name="connsiteX1" fmla="*/ 1102795 w 1114018"/>
              <a:gd name="connsiteY1" fmla="*/ 886201 h 2205386"/>
              <a:gd name="connsiteX2" fmla="*/ 943841 w 1114018"/>
              <a:gd name="connsiteY2" fmla="*/ 289 h 2205386"/>
              <a:gd name="connsiteX3" fmla="*/ 802046 w 1114018"/>
              <a:gd name="connsiteY3" fmla="*/ 1664319 h 2205386"/>
              <a:gd name="connsiteX4" fmla="*/ 93385 w 1114018"/>
              <a:gd name="connsiteY4" fmla="*/ 1807814 h 2205386"/>
              <a:gd name="connsiteX5" fmla="*/ 16654 w 1114018"/>
              <a:gd name="connsiteY5" fmla="*/ 1321546 h 2205386"/>
              <a:gd name="connsiteX0" fmla="*/ 1071730 w 1107672"/>
              <a:gd name="connsiteY0" fmla="*/ 2205126 h 2205126"/>
              <a:gd name="connsiteX1" fmla="*/ 1102795 w 1107672"/>
              <a:gd name="connsiteY1" fmla="*/ 885941 h 2205126"/>
              <a:gd name="connsiteX2" fmla="*/ 943841 w 1107672"/>
              <a:gd name="connsiteY2" fmla="*/ 29 h 2205126"/>
              <a:gd name="connsiteX3" fmla="*/ 802046 w 1107672"/>
              <a:gd name="connsiteY3" fmla="*/ 1664059 h 2205126"/>
              <a:gd name="connsiteX4" fmla="*/ 93385 w 1107672"/>
              <a:gd name="connsiteY4" fmla="*/ 1807554 h 2205126"/>
              <a:gd name="connsiteX5" fmla="*/ 16654 w 1107672"/>
              <a:gd name="connsiteY5" fmla="*/ 1321286 h 2205126"/>
              <a:gd name="connsiteX0" fmla="*/ 1071730 w 1107672"/>
              <a:gd name="connsiteY0" fmla="*/ 2205126 h 2205126"/>
              <a:gd name="connsiteX1" fmla="*/ 1102795 w 1107672"/>
              <a:gd name="connsiteY1" fmla="*/ 885941 h 2205126"/>
              <a:gd name="connsiteX2" fmla="*/ 943841 w 1107672"/>
              <a:gd name="connsiteY2" fmla="*/ 29 h 2205126"/>
              <a:gd name="connsiteX3" fmla="*/ 802046 w 1107672"/>
              <a:gd name="connsiteY3" fmla="*/ 1664059 h 2205126"/>
              <a:gd name="connsiteX4" fmla="*/ 93385 w 1107672"/>
              <a:gd name="connsiteY4" fmla="*/ 1807554 h 2205126"/>
              <a:gd name="connsiteX5" fmla="*/ 16654 w 1107672"/>
              <a:gd name="connsiteY5" fmla="*/ 1321286 h 2205126"/>
              <a:gd name="connsiteX0" fmla="*/ 1071730 w 1104447"/>
              <a:gd name="connsiteY0" fmla="*/ 2222925 h 2222925"/>
              <a:gd name="connsiteX1" fmla="*/ 1102795 w 1104447"/>
              <a:gd name="connsiteY1" fmla="*/ 903740 h 2222925"/>
              <a:gd name="connsiteX2" fmla="*/ 943841 w 1104447"/>
              <a:gd name="connsiteY2" fmla="*/ 17828 h 2222925"/>
              <a:gd name="connsiteX3" fmla="*/ 674158 w 1104447"/>
              <a:gd name="connsiteY3" fmla="*/ 1703476 h 2222925"/>
              <a:gd name="connsiteX4" fmla="*/ 93385 w 1104447"/>
              <a:gd name="connsiteY4" fmla="*/ 1825353 h 2222925"/>
              <a:gd name="connsiteX5" fmla="*/ 16654 w 1104447"/>
              <a:gd name="connsiteY5" fmla="*/ 1339085 h 2222925"/>
              <a:gd name="connsiteX0" fmla="*/ 1071730 w 1103991"/>
              <a:gd name="connsiteY0" fmla="*/ 2222925 h 2222925"/>
              <a:gd name="connsiteX1" fmla="*/ 1102795 w 1103991"/>
              <a:gd name="connsiteY1" fmla="*/ 903740 h 2222925"/>
              <a:gd name="connsiteX2" fmla="*/ 899080 w 1103991"/>
              <a:gd name="connsiteY2" fmla="*/ 17828 h 2222925"/>
              <a:gd name="connsiteX3" fmla="*/ 674158 w 1103991"/>
              <a:gd name="connsiteY3" fmla="*/ 1703476 h 2222925"/>
              <a:gd name="connsiteX4" fmla="*/ 93385 w 1103991"/>
              <a:gd name="connsiteY4" fmla="*/ 1825353 h 2222925"/>
              <a:gd name="connsiteX5" fmla="*/ 16654 w 1103991"/>
              <a:gd name="connsiteY5" fmla="*/ 1339085 h 2222925"/>
              <a:gd name="connsiteX0" fmla="*/ 1071730 w 1104731"/>
              <a:gd name="connsiteY0" fmla="*/ 2205262 h 2205262"/>
              <a:gd name="connsiteX1" fmla="*/ 1102795 w 1104731"/>
              <a:gd name="connsiteY1" fmla="*/ 886077 h 2205262"/>
              <a:gd name="connsiteX2" fmla="*/ 899080 w 1104731"/>
              <a:gd name="connsiteY2" fmla="*/ 165 h 2205262"/>
              <a:gd name="connsiteX3" fmla="*/ 674158 w 1104731"/>
              <a:gd name="connsiteY3" fmla="*/ 1685813 h 2205262"/>
              <a:gd name="connsiteX4" fmla="*/ 93385 w 1104731"/>
              <a:gd name="connsiteY4" fmla="*/ 1807690 h 2205262"/>
              <a:gd name="connsiteX5" fmla="*/ 16654 w 1104731"/>
              <a:gd name="connsiteY5" fmla="*/ 1321422 h 2205262"/>
              <a:gd name="connsiteX0" fmla="*/ 1079195 w 1112196"/>
              <a:gd name="connsiteY0" fmla="*/ 2205262 h 2205262"/>
              <a:gd name="connsiteX1" fmla="*/ 1110260 w 1112196"/>
              <a:gd name="connsiteY1" fmla="*/ 886077 h 2205262"/>
              <a:gd name="connsiteX2" fmla="*/ 906545 w 1112196"/>
              <a:gd name="connsiteY2" fmla="*/ 165 h 2205262"/>
              <a:gd name="connsiteX3" fmla="*/ 681623 w 1112196"/>
              <a:gd name="connsiteY3" fmla="*/ 1685813 h 2205262"/>
              <a:gd name="connsiteX4" fmla="*/ 100850 w 1112196"/>
              <a:gd name="connsiteY4" fmla="*/ 1807690 h 2205262"/>
              <a:gd name="connsiteX5" fmla="*/ 24119 w 1112196"/>
              <a:gd name="connsiteY5" fmla="*/ 1321422 h 2205262"/>
              <a:gd name="connsiteX0" fmla="*/ 1079195 w 1112196"/>
              <a:gd name="connsiteY0" fmla="*/ 2205262 h 2205262"/>
              <a:gd name="connsiteX1" fmla="*/ 1110260 w 1112196"/>
              <a:gd name="connsiteY1" fmla="*/ 886077 h 2205262"/>
              <a:gd name="connsiteX2" fmla="*/ 906545 w 1112196"/>
              <a:gd name="connsiteY2" fmla="*/ 165 h 2205262"/>
              <a:gd name="connsiteX3" fmla="*/ 681623 w 1112196"/>
              <a:gd name="connsiteY3" fmla="*/ 1685813 h 2205262"/>
              <a:gd name="connsiteX4" fmla="*/ 100850 w 1112196"/>
              <a:gd name="connsiteY4" fmla="*/ 1807690 h 2205262"/>
              <a:gd name="connsiteX5" fmla="*/ 24119 w 1112196"/>
              <a:gd name="connsiteY5" fmla="*/ 1321422 h 2205262"/>
              <a:gd name="connsiteX0" fmla="*/ 1079195 w 1112196"/>
              <a:gd name="connsiteY0" fmla="*/ 2205262 h 2205262"/>
              <a:gd name="connsiteX1" fmla="*/ 1110260 w 1112196"/>
              <a:gd name="connsiteY1" fmla="*/ 886077 h 2205262"/>
              <a:gd name="connsiteX2" fmla="*/ 906545 w 1112196"/>
              <a:gd name="connsiteY2" fmla="*/ 165 h 2205262"/>
              <a:gd name="connsiteX3" fmla="*/ 681623 w 1112196"/>
              <a:gd name="connsiteY3" fmla="*/ 1685813 h 2205262"/>
              <a:gd name="connsiteX4" fmla="*/ 100850 w 1112196"/>
              <a:gd name="connsiteY4" fmla="*/ 1807690 h 2205262"/>
              <a:gd name="connsiteX5" fmla="*/ 24119 w 1112196"/>
              <a:gd name="connsiteY5" fmla="*/ 1321422 h 2205262"/>
              <a:gd name="connsiteX0" fmla="*/ 1079195 w 1113599"/>
              <a:gd name="connsiteY0" fmla="*/ 2205262 h 2205262"/>
              <a:gd name="connsiteX1" fmla="*/ 1110260 w 1113599"/>
              <a:gd name="connsiteY1" fmla="*/ 886077 h 2205262"/>
              <a:gd name="connsiteX2" fmla="*/ 951305 w 1113599"/>
              <a:gd name="connsiteY2" fmla="*/ 165 h 2205262"/>
              <a:gd name="connsiteX3" fmla="*/ 681623 w 1113599"/>
              <a:gd name="connsiteY3" fmla="*/ 1685813 h 2205262"/>
              <a:gd name="connsiteX4" fmla="*/ 100850 w 1113599"/>
              <a:gd name="connsiteY4" fmla="*/ 1807690 h 2205262"/>
              <a:gd name="connsiteX5" fmla="*/ 24119 w 1113599"/>
              <a:gd name="connsiteY5" fmla="*/ 1321422 h 2205262"/>
              <a:gd name="connsiteX0" fmla="*/ 1071191 w 1105595"/>
              <a:gd name="connsiteY0" fmla="*/ 2205262 h 2205262"/>
              <a:gd name="connsiteX1" fmla="*/ 1102256 w 1105595"/>
              <a:gd name="connsiteY1" fmla="*/ 886077 h 2205262"/>
              <a:gd name="connsiteX2" fmla="*/ 943301 w 1105595"/>
              <a:gd name="connsiteY2" fmla="*/ 165 h 2205262"/>
              <a:gd name="connsiteX3" fmla="*/ 673619 w 1105595"/>
              <a:gd name="connsiteY3" fmla="*/ 1685813 h 2205262"/>
              <a:gd name="connsiteX4" fmla="*/ 92846 w 1105595"/>
              <a:gd name="connsiteY4" fmla="*/ 1807690 h 2205262"/>
              <a:gd name="connsiteX5" fmla="*/ 35298 w 1105595"/>
              <a:gd name="connsiteY5" fmla="*/ 1364658 h 22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595" h="2205262">
                <a:moveTo>
                  <a:pt x="1071191" y="2205262"/>
                </a:moveTo>
                <a:cubicBezTo>
                  <a:pt x="1105638" y="1931933"/>
                  <a:pt x="1086270" y="1259598"/>
                  <a:pt x="1102256" y="886077"/>
                </a:cubicBezTo>
                <a:cubicBezTo>
                  <a:pt x="1118242" y="512556"/>
                  <a:pt x="1078684" y="-10618"/>
                  <a:pt x="943301" y="165"/>
                </a:cubicBezTo>
                <a:cubicBezTo>
                  <a:pt x="807918" y="10948"/>
                  <a:pt x="911278" y="1541894"/>
                  <a:pt x="673619" y="1685813"/>
                </a:cubicBezTo>
                <a:cubicBezTo>
                  <a:pt x="441661" y="1791964"/>
                  <a:pt x="250979" y="1853984"/>
                  <a:pt x="92846" y="1807690"/>
                </a:cubicBezTo>
                <a:cubicBezTo>
                  <a:pt x="-78205" y="1706020"/>
                  <a:pt x="40467" y="1606006"/>
                  <a:pt x="35298" y="1364658"/>
                </a:cubicBezTo>
              </a:path>
            </a:pathLst>
          </a:custGeom>
          <a:noFill/>
          <a:ln w="28575">
            <a:solidFill>
              <a:srgbClr val="E3241B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rgbClr val="00BCEB">
              <a:shade val="50000"/>
            </a:srgbClr>
          </a:lnRef>
          <a:fillRef idx="1">
            <a:srgbClr val="00BCEB"/>
          </a:fillRef>
          <a:effectRef idx="0">
            <a:srgbClr val="00BCEB"/>
          </a:effectRef>
          <a:fontRef idx="minor">
            <a:srgbClr val="005073"/>
          </a:fontRef>
        </p:style>
        <p:txBody>
          <a:bodyPr rtlCol="0" anchor="ctr"/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32" b="0" i="0" u="none" strike="noStrike" kern="1200" cap="none" spc="0" normalizeH="0" baseline="0" noProof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7648578" y="4714578"/>
            <a:ext cx="472887" cy="446133"/>
            <a:chOff x="3617913" y="1673225"/>
            <a:chExt cx="1908176" cy="1800225"/>
          </a:xfrm>
        </p:grpSpPr>
        <p:sp>
          <p:nvSpPr>
            <p:cNvPr id="283" name="Freeform 14"/>
            <p:cNvSpPr>
              <a:spLocks noEditPoints="1"/>
            </p:cNvSpPr>
            <p:nvPr/>
          </p:nvSpPr>
          <p:spPr bwMode="auto">
            <a:xfrm>
              <a:off x="3921126" y="1673225"/>
              <a:ext cx="1604963" cy="1698625"/>
            </a:xfrm>
            <a:custGeom>
              <a:avLst/>
              <a:gdLst>
                <a:gd name="T0" fmla="*/ 20 w 428"/>
                <a:gd name="T1" fmla="*/ 453 h 453"/>
                <a:gd name="T2" fmla="*/ 0 w 428"/>
                <a:gd name="T3" fmla="*/ 433 h 453"/>
                <a:gd name="T4" fmla="*/ 3 w 428"/>
                <a:gd name="T5" fmla="*/ 383 h 453"/>
                <a:gd name="T6" fmla="*/ 25 w 428"/>
                <a:gd name="T7" fmla="*/ 365 h 453"/>
                <a:gd name="T8" fmla="*/ 42 w 428"/>
                <a:gd name="T9" fmla="*/ 388 h 453"/>
                <a:gd name="T10" fmla="*/ 40 w 428"/>
                <a:gd name="T11" fmla="*/ 433 h 453"/>
                <a:gd name="T12" fmla="*/ 20 w 428"/>
                <a:gd name="T13" fmla="*/ 453 h 453"/>
                <a:gd name="T14" fmla="*/ 31 w 428"/>
                <a:gd name="T15" fmla="*/ 358 h 453"/>
                <a:gd name="T16" fmla="*/ 26 w 428"/>
                <a:gd name="T17" fmla="*/ 358 h 453"/>
                <a:gd name="T18" fmla="*/ 11 w 428"/>
                <a:gd name="T19" fmla="*/ 334 h 453"/>
                <a:gd name="T20" fmla="*/ 26 w 428"/>
                <a:gd name="T21" fmla="*/ 285 h 453"/>
                <a:gd name="T22" fmla="*/ 51 w 428"/>
                <a:gd name="T23" fmla="*/ 273 h 453"/>
                <a:gd name="T24" fmla="*/ 63 w 428"/>
                <a:gd name="T25" fmla="*/ 299 h 453"/>
                <a:gd name="T26" fmla="*/ 50 w 428"/>
                <a:gd name="T27" fmla="*/ 343 h 453"/>
                <a:gd name="T28" fmla="*/ 31 w 428"/>
                <a:gd name="T29" fmla="*/ 358 h 453"/>
                <a:gd name="T30" fmla="*/ 64 w 428"/>
                <a:gd name="T31" fmla="*/ 268 h 453"/>
                <a:gd name="T32" fmla="*/ 55 w 428"/>
                <a:gd name="T33" fmla="*/ 266 h 453"/>
                <a:gd name="T34" fmla="*/ 46 w 428"/>
                <a:gd name="T35" fmla="*/ 239 h 453"/>
                <a:gd name="T36" fmla="*/ 71 w 428"/>
                <a:gd name="T37" fmla="*/ 196 h 453"/>
                <a:gd name="T38" fmla="*/ 98 w 428"/>
                <a:gd name="T39" fmla="*/ 190 h 453"/>
                <a:gd name="T40" fmla="*/ 104 w 428"/>
                <a:gd name="T41" fmla="*/ 217 h 453"/>
                <a:gd name="T42" fmla="*/ 81 w 428"/>
                <a:gd name="T43" fmla="*/ 257 h 453"/>
                <a:gd name="T44" fmla="*/ 64 w 428"/>
                <a:gd name="T45" fmla="*/ 268 h 453"/>
                <a:gd name="T46" fmla="*/ 116 w 428"/>
                <a:gd name="T47" fmla="*/ 188 h 453"/>
                <a:gd name="T48" fmla="*/ 103 w 428"/>
                <a:gd name="T49" fmla="*/ 183 h 453"/>
                <a:gd name="T50" fmla="*/ 101 w 428"/>
                <a:gd name="T51" fmla="*/ 155 h 453"/>
                <a:gd name="T52" fmla="*/ 135 w 428"/>
                <a:gd name="T53" fmla="*/ 119 h 453"/>
                <a:gd name="T54" fmla="*/ 163 w 428"/>
                <a:gd name="T55" fmla="*/ 119 h 453"/>
                <a:gd name="T56" fmla="*/ 163 w 428"/>
                <a:gd name="T57" fmla="*/ 148 h 453"/>
                <a:gd name="T58" fmla="*/ 131 w 428"/>
                <a:gd name="T59" fmla="*/ 181 h 453"/>
                <a:gd name="T60" fmla="*/ 116 w 428"/>
                <a:gd name="T61" fmla="*/ 188 h 453"/>
                <a:gd name="T62" fmla="*/ 186 w 428"/>
                <a:gd name="T63" fmla="*/ 122 h 453"/>
                <a:gd name="T64" fmla="*/ 170 w 428"/>
                <a:gd name="T65" fmla="*/ 114 h 453"/>
                <a:gd name="T66" fmla="*/ 174 w 428"/>
                <a:gd name="T67" fmla="*/ 86 h 453"/>
                <a:gd name="T68" fmla="*/ 216 w 428"/>
                <a:gd name="T69" fmla="*/ 58 h 453"/>
                <a:gd name="T70" fmla="*/ 243 w 428"/>
                <a:gd name="T71" fmla="*/ 66 h 453"/>
                <a:gd name="T72" fmla="*/ 236 w 428"/>
                <a:gd name="T73" fmla="*/ 93 h 453"/>
                <a:gd name="T74" fmla="*/ 198 w 428"/>
                <a:gd name="T75" fmla="*/ 118 h 453"/>
                <a:gd name="T76" fmla="*/ 186 w 428"/>
                <a:gd name="T77" fmla="*/ 122 h 453"/>
                <a:gd name="T78" fmla="*/ 268 w 428"/>
                <a:gd name="T79" fmla="*/ 74 h 453"/>
                <a:gd name="T80" fmla="*/ 250 w 428"/>
                <a:gd name="T81" fmla="*/ 62 h 453"/>
                <a:gd name="T82" fmla="*/ 260 w 428"/>
                <a:gd name="T83" fmla="*/ 36 h 453"/>
                <a:gd name="T84" fmla="*/ 308 w 428"/>
                <a:gd name="T85" fmla="*/ 18 h 453"/>
                <a:gd name="T86" fmla="*/ 333 w 428"/>
                <a:gd name="T87" fmla="*/ 32 h 453"/>
                <a:gd name="T88" fmla="*/ 319 w 428"/>
                <a:gd name="T89" fmla="*/ 57 h 453"/>
                <a:gd name="T90" fmla="*/ 276 w 428"/>
                <a:gd name="T91" fmla="*/ 72 h 453"/>
                <a:gd name="T92" fmla="*/ 268 w 428"/>
                <a:gd name="T93" fmla="*/ 74 h 453"/>
                <a:gd name="T94" fmla="*/ 360 w 428"/>
                <a:gd name="T95" fmla="*/ 46 h 453"/>
                <a:gd name="T96" fmla="*/ 340 w 428"/>
                <a:gd name="T97" fmla="*/ 30 h 453"/>
                <a:gd name="T98" fmla="*/ 356 w 428"/>
                <a:gd name="T99" fmla="*/ 7 h 453"/>
                <a:gd name="T100" fmla="*/ 406 w 428"/>
                <a:gd name="T101" fmla="*/ 1 h 453"/>
                <a:gd name="T102" fmla="*/ 428 w 428"/>
                <a:gd name="T103" fmla="*/ 19 h 453"/>
                <a:gd name="T104" fmla="*/ 409 w 428"/>
                <a:gd name="T105" fmla="*/ 41 h 453"/>
                <a:gd name="T106" fmla="*/ 364 w 428"/>
                <a:gd name="T107" fmla="*/ 46 h 453"/>
                <a:gd name="T108" fmla="*/ 360 w 428"/>
                <a:gd name="T109" fmla="*/ 4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8" h="453">
                  <a:moveTo>
                    <a:pt x="20" y="453"/>
                  </a:moveTo>
                  <a:cubicBezTo>
                    <a:pt x="9" y="453"/>
                    <a:pt x="0" y="444"/>
                    <a:pt x="0" y="433"/>
                  </a:cubicBezTo>
                  <a:cubicBezTo>
                    <a:pt x="0" y="416"/>
                    <a:pt x="1" y="400"/>
                    <a:pt x="3" y="383"/>
                  </a:cubicBezTo>
                  <a:cubicBezTo>
                    <a:pt x="4" y="372"/>
                    <a:pt x="14" y="364"/>
                    <a:pt x="25" y="365"/>
                  </a:cubicBezTo>
                  <a:cubicBezTo>
                    <a:pt x="36" y="367"/>
                    <a:pt x="44" y="377"/>
                    <a:pt x="42" y="388"/>
                  </a:cubicBezTo>
                  <a:cubicBezTo>
                    <a:pt x="41" y="403"/>
                    <a:pt x="40" y="418"/>
                    <a:pt x="40" y="433"/>
                  </a:cubicBezTo>
                  <a:cubicBezTo>
                    <a:pt x="40" y="444"/>
                    <a:pt x="31" y="453"/>
                    <a:pt x="20" y="453"/>
                  </a:cubicBezTo>
                  <a:close/>
                  <a:moveTo>
                    <a:pt x="31" y="358"/>
                  </a:moveTo>
                  <a:cubicBezTo>
                    <a:pt x="29" y="358"/>
                    <a:pt x="28" y="358"/>
                    <a:pt x="26" y="358"/>
                  </a:cubicBezTo>
                  <a:cubicBezTo>
                    <a:pt x="15" y="355"/>
                    <a:pt x="9" y="344"/>
                    <a:pt x="11" y="334"/>
                  </a:cubicBezTo>
                  <a:cubicBezTo>
                    <a:pt x="15" y="317"/>
                    <a:pt x="20" y="301"/>
                    <a:pt x="26" y="285"/>
                  </a:cubicBezTo>
                  <a:cubicBezTo>
                    <a:pt x="30" y="275"/>
                    <a:pt x="41" y="270"/>
                    <a:pt x="51" y="273"/>
                  </a:cubicBezTo>
                  <a:cubicBezTo>
                    <a:pt x="62" y="277"/>
                    <a:pt x="67" y="289"/>
                    <a:pt x="63" y="299"/>
                  </a:cubicBezTo>
                  <a:cubicBezTo>
                    <a:pt x="58" y="313"/>
                    <a:pt x="54" y="328"/>
                    <a:pt x="50" y="343"/>
                  </a:cubicBezTo>
                  <a:cubicBezTo>
                    <a:pt x="48" y="352"/>
                    <a:pt x="40" y="358"/>
                    <a:pt x="31" y="358"/>
                  </a:cubicBezTo>
                  <a:close/>
                  <a:moveTo>
                    <a:pt x="64" y="268"/>
                  </a:moveTo>
                  <a:cubicBezTo>
                    <a:pt x="60" y="268"/>
                    <a:pt x="57" y="267"/>
                    <a:pt x="55" y="266"/>
                  </a:cubicBezTo>
                  <a:cubicBezTo>
                    <a:pt x="45" y="261"/>
                    <a:pt x="41" y="249"/>
                    <a:pt x="46" y="239"/>
                  </a:cubicBezTo>
                  <a:cubicBezTo>
                    <a:pt x="53" y="224"/>
                    <a:pt x="62" y="209"/>
                    <a:pt x="71" y="196"/>
                  </a:cubicBezTo>
                  <a:cubicBezTo>
                    <a:pt x="77" y="186"/>
                    <a:pt x="89" y="184"/>
                    <a:pt x="98" y="190"/>
                  </a:cubicBezTo>
                  <a:cubicBezTo>
                    <a:pt x="108" y="196"/>
                    <a:pt x="110" y="208"/>
                    <a:pt x="104" y="217"/>
                  </a:cubicBezTo>
                  <a:cubicBezTo>
                    <a:pt x="96" y="230"/>
                    <a:pt x="88" y="243"/>
                    <a:pt x="81" y="257"/>
                  </a:cubicBezTo>
                  <a:cubicBezTo>
                    <a:pt x="78" y="264"/>
                    <a:pt x="71" y="268"/>
                    <a:pt x="64" y="268"/>
                  </a:cubicBezTo>
                  <a:close/>
                  <a:moveTo>
                    <a:pt x="116" y="188"/>
                  </a:moveTo>
                  <a:cubicBezTo>
                    <a:pt x="112" y="188"/>
                    <a:pt x="107" y="186"/>
                    <a:pt x="103" y="183"/>
                  </a:cubicBezTo>
                  <a:cubicBezTo>
                    <a:pt x="95" y="176"/>
                    <a:pt x="94" y="164"/>
                    <a:pt x="101" y="155"/>
                  </a:cubicBezTo>
                  <a:cubicBezTo>
                    <a:pt x="112" y="142"/>
                    <a:pt x="123" y="130"/>
                    <a:pt x="135" y="119"/>
                  </a:cubicBezTo>
                  <a:cubicBezTo>
                    <a:pt x="143" y="111"/>
                    <a:pt x="156" y="111"/>
                    <a:pt x="163" y="119"/>
                  </a:cubicBezTo>
                  <a:cubicBezTo>
                    <a:pt x="171" y="127"/>
                    <a:pt x="171" y="140"/>
                    <a:pt x="163" y="148"/>
                  </a:cubicBezTo>
                  <a:cubicBezTo>
                    <a:pt x="152" y="158"/>
                    <a:pt x="141" y="169"/>
                    <a:pt x="131" y="181"/>
                  </a:cubicBezTo>
                  <a:cubicBezTo>
                    <a:pt x="127" y="186"/>
                    <a:pt x="122" y="188"/>
                    <a:pt x="116" y="188"/>
                  </a:cubicBezTo>
                  <a:close/>
                  <a:moveTo>
                    <a:pt x="186" y="122"/>
                  </a:moveTo>
                  <a:cubicBezTo>
                    <a:pt x="180" y="122"/>
                    <a:pt x="174" y="119"/>
                    <a:pt x="170" y="114"/>
                  </a:cubicBezTo>
                  <a:cubicBezTo>
                    <a:pt x="163" y="105"/>
                    <a:pt x="165" y="93"/>
                    <a:pt x="174" y="86"/>
                  </a:cubicBezTo>
                  <a:cubicBezTo>
                    <a:pt x="187" y="76"/>
                    <a:pt x="201" y="67"/>
                    <a:pt x="216" y="58"/>
                  </a:cubicBezTo>
                  <a:cubicBezTo>
                    <a:pt x="225" y="53"/>
                    <a:pt x="237" y="56"/>
                    <a:pt x="243" y="66"/>
                  </a:cubicBezTo>
                  <a:cubicBezTo>
                    <a:pt x="248" y="75"/>
                    <a:pt x="245" y="87"/>
                    <a:pt x="236" y="93"/>
                  </a:cubicBezTo>
                  <a:cubicBezTo>
                    <a:pt x="223" y="101"/>
                    <a:pt x="210" y="109"/>
                    <a:pt x="198" y="118"/>
                  </a:cubicBezTo>
                  <a:cubicBezTo>
                    <a:pt x="194" y="121"/>
                    <a:pt x="190" y="122"/>
                    <a:pt x="186" y="122"/>
                  </a:cubicBezTo>
                  <a:close/>
                  <a:moveTo>
                    <a:pt x="268" y="74"/>
                  </a:moveTo>
                  <a:cubicBezTo>
                    <a:pt x="261" y="74"/>
                    <a:pt x="253" y="70"/>
                    <a:pt x="250" y="62"/>
                  </a:cubicBezTo>
                  <a:cubicBezTo>
                    <a:pt x="246" y="52"/>
                    <a:pt x="250" y="40"/>
                    <a:pt x="260" y="36"/>
                  </a:cubicBezTo>
                  <a:cubicBezTo>
                    <a:pt x="276" y="29"/>
                    <a:pt x="292" y="23"/>
                    <a:pt x="308" y="18"/>
                  </a:cubicBezTo>
                  <a:cubicBezTo>
                    <a:pt x="318" y="15"/>
                    <a:pt x="329" y="21"/>
                    <a:pt x="333" y="32"/>
                  </a:cubicBezTo>
                  <a:cubicBezTo>
                    <a:pt x="336" y="42"/>
                    <a:pt x="330" y="53"/>
                    <a:pt x="319" y="57"/>
                  </a:cubicBezTo>
                  <a:cubicBezTo>
                    <a:pt x="305" y="61"/>
                    <a:pt x="290" y="66"/>
                    <a:pt x="276" y="72"/>
                  </a:cubicBezTo>
                  <a:cubicBezTo>
                    <a:pt x="274" y="73"/>
                    <a:pt x="271" y="74"/>
                    <a:pt x="268" y="74"/>
                  </a:cubicBezTo>
                  <a:close/>
                  <a:moveTo>
                    <a:pt x="360" y="46"/>
                  </a:moveTo>
                  <a:cubicBezTo>
                    <a:pt x="350" y="46"/>
                    <a:pt x="342" y="39"/>
                    <a:pt x="340" y="30"/>
                  </a:cubicBezTo>
                  <a:cubicBezTo>
                    <a:pt x="338" y="19"/>
                    <a:pt x="346" y="9"/>
                    <a:pt x="356" y="7"/>
                  </a:cubicBezTo>
                  <a:cubicBezTo>
                    <a:pt x="373" y="4"/>
                    <a:pt x="390" y="2"/>
                    <a:pt x="406" y="1"/>
                  </a:cubicBezTo>
                  <a:cubicBezTo>
                    <a:pt x="417" y="0"/>
                    <a:pt x="427" y="8"/>
                    <a:pt x="428" y="19"/>
                  </a:cubicBezTo>
                  <a:cubicBezTo>
                    <a:pt x="428" y="30"/>
                    <a:pt x="420" y="40"/>
                    <a:pt x="409" y="41"/>
                  </a:cubicBezTo>
                  <a:cubicBezTo>
                    <a:pt x="394" y="41"/>
                    <a:pt x="378" y="43"/>
                    <a:pt x="364" y="46"/>
                  </a:cubicBezTo>
                  <a:cubicBezTo>
                    <a:pt x="362" y="46"/>
                    <a:pt x="361" y="46"/>
                    <a:pt x="360" y="46"/>
                  </a:cubicBezTo>
                  <a:close/>
                </a:path>
              </a:pathLst>
            </a:custGeom>
            <a:solidFill>
              <a:srgbClr val="E324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  <p:sp>
          <p:nvSpPr>
            <p:cNvPr id="284" name="Freeform 15"/>
            <p:cNvSpPr>
              <a:spLocks/>
            </p:cNvSpPr>
            <p:nvPr/>
          </p:nvSpPr>
          <p:spPr bwMode="auto">
            <a:xfrm>
              <a:off x="3617913" y="2959100"/>
              <a:ext cx="806450" cy="514350"/>
            </a:xfrm>
            <a:custGeom>
              <a:avLst/>
              <a:gdLst>
                <a:gd name="T0" fmla="*/ 98 w 215"/>
                <a:gd name="T1" fmla="*/ 137 h 137"/>
                <a:gd name="T2" fmla="*/ 96 w 215"/>
                <a:gd name="T3" fmla="*/ 136 h 137"/>
                <a:gd name="T4" fmla="*/ 83 w 215"/>
                <a:gd name="T5" fmla="*/ 129 h 137"/>
                <a:gd name="T6" fmla="*/ 7 w 215"/>
                <a:gd name="T7" fmla="*/ 35 h 137"/>
                <a:gd name="T8" fmla="*/ 10 w 215"/>
                <a:gd name="T9" fmla="*/ 7 h 137"/>
                <a:gd name="T10" fmla="*/ 38 w 215"/>
                <a:gd name="T11" fmla="*/ 10 h 137"/>
                <a:gd name="T12" fmla="*/ 101 w 215"/>
                <a:gd name="T13" fmla="*/ 88 h 137"/>
                <a:gd name="T14" fmla="*/ 180 w 215"/>
                <a:gd name="T15" fmla="*/ 25 h 137"/>
                <a:gd name="T16" fmla="*/ 208 w 215"/>
                <a:gd name="T17" fmla="*/ 28 h 137"/>
                <a:gd name="T18" fmla="*/ 205 w 215"/>
                <a:gd name="T19" fmla="*/ 56 h 137"/>
                <a:gd name="T20" fmla="*/ 111 w 215"/>
                <a:gd name="T21" fmla="*/ 132 h 137"/>
                <a:gd name="T22" fmla="*/ 98 w 215"/>
                <a:gd name="T2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" h="137">
                  <a:moveTo>
                    <a:pt x="98" y="137"/>
                  </a:moveTo>
                  <a:cubicBezTo>
                    <a:pt x="98" y="137"/>
                    <a:pt x="97" y="137"/>
                    <a:pt x="96" y="136"/>
                  </a:cubicBezTo>
                  <a:cubicBezTo>
                    <a:pt x="91" y="136"/>
                    <a:pt x="86" y="133"/>
                    <a:pt x="83" y="129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27"/>
                    <a:pt x="1" y="14"/>
                    <a:pt x="10" y="7"/>
                  </a:cubicBezTo>
                  <a:cubicBezTo>
                    <a:pt x="18" y="0"/>
                    <a:pt x="31" y="1"/>
                    <a:pt x="38" y="10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88" y="18"/>
                    <a:pt x="201" y="19"/>
                    <a:pt x="208" y="28"/>
                  </a:cubicBezTo>
                  <a:cubicBezTo>
                    <a:pt x="215" y="36"/>
                    <a:pt x="214" y="49"/>
                    <a:pt x="205" y="56"/>
                  </a:cubicBezTo>
                  <a:cubicBezTo>
                    <a:pt x="111" y="132"/>
                    <a:pt x="111" y="132"/>
                    <a:pt x="111" y="132"/>
                  </a:cubicBezTo>
                  <a:cubicBezTo>
                    <a:pt x="107" y="135"/>
                    <a:pt x="103" y="137"/>
                    <a:pt x="98" y="137"/>
                  </a:cubicBezTo>
                  <a:close/>
                </a:path>
              </a:pathLst>
            </a:custGeom>
            <a:solidFill>
              <a:srgbClr val="E324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/>
                <a:ea typeface="+mn-ea"/>
                <a:cs typeface="+mn-cs"/>
              </a:endParaRPr>
            </a:p>
          </p:txBody>
        </p:sp>
      </p:grp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9121" y="5190285"/>
            <a:ext cx="461091" cy="32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CE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28282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FF"/>
                  </a:outerShdw>
                </a:effectLst>
              </a14:hiddenEffects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6AEE25B-CFFD-E64B-A42C-D39981614A83}"/>
              </a:ext>
            </a:extLst>
          </p:cNvPr>
          <p:cNvGrpSpPr>
            <a:grpSpLocks noChangeAspect="1"/>
          </p:cNvGrpSpPr>
          <p:nvPr/>
        </p:nvGrpSpPr>
        <p:grpSpPr>
          <a:xfrm>
            <a:off x="6932876" y="3532120"/>
            <a:ext cx="2002527" cy="2118930"/>
            <a:chOff x="4154134" y="1615902"/>
            <a:chExt cx="2171879" cy="2298124"/>
          </a:xfrm>
        </p:grpSpPr>
        <p:sp>
          <p:nvSpPr>
            <p:cNvPr id="158" name="Shape 426">
              <a:extLst>
                <a:ext uri="{FF2B5EF4-FFF2-40B4-BE49-F238E27FC236}">
                  <a16:creationId xmlns:a16="http://schemas.microsoft.com/office/drawing/2014/main" id="{C25538D9-09E8-7849-8ACF-784B44B39FE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154134" y="1615902"/>
              <a:ext cx="1422753" cy="83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11716" y="15"/>
                  </a:moveTo>
                  <a:cubicBezTo>
                    <a:pt x="10119" y="201"/>
                    <a:pt x="8661" y="2073"/>
                    <a:pt x="8101" y="4969"/>
                  </a:cubicBezTo>
                  <a:lnTo>
                    <a:pt x="8012" y="5642"/>
                  </a:lnTo>
                  <a:lnTo>
                    <a:pt x="7543" y="5247"/>
                  </a:lnTo>
                  <a:cubicBezTo>
                    <a:pt x="5855" y="4186"/>
                    <a:pt x="4010" y="5793"/>
                    <a:pt x="3422" y="8835"/>
                  </a:cubicBezTo>
                  <a:cubicBezTo>
                    <a:pt x="3274" y="9596"/>
                    <a:pt x="3220" y="10374"/>
                    <a:pt x="3247" y="11130"/>
                  </a:cubicBezTo>
                  <a:lnTo>
                    <a:pt x="3304" y="11520"/>
                  </a:lnTo>
                  <a:lnTo>
                    <a:pt x="2807" y="11429"/>
                  </a:lnTo>
                  <a:cubicBezTo>
                    <a:pt x="1257" y="11429"/>
                    <a:pt x="0" y="13696"/>
                    <a:pt x="0" y="16491"/>
                  </a:cubicBezTo>
                  <a:cubicBezTo>
                    <a:pt x="0" y="18937"/>
                    <a:pt x="962" y="20978"/>
                    <a:pt x="2242" y="21450"/>
                  </a:cubicBezTo>
                  <a:lnTo>
                    <a:pt x="2601" y="21516"/>
                  </a:lnTo>
                  <a:lnTo>
                    <a:pt x="2601" y="21553"/>
                  </a:lnTo>
                  <a:lnTo>
                    <a:pt x="2807" y="21553"/>
                  </a:lnTo>
                  <a:lnTo>
                    <a:pt x="2807" y="21553"/>
                  </a:lnTo>
                  <a:lnTo>
                    <a:pt x="2808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8011" y="21553"/>
                  </a:lnTo>
                  <a:lnTo>
                    <a:pt x="18011" y="21550"/>
                  </a:lnTo>
                  <a:lnTo>
                    <a:pt x="18719" y="21421"/>
                  </a:lnTo>
                  <a:cubicBezTo>
                    <a:pt x="20363" y="20814"/>
                    <a:pt x="21600" y="18191"/>
                    <a:pt x="21600" y="15048"/>
                  </a:cubicBezTo>
                  <a:cubicBezTo>
                    <a:pt x="21600" y="12802"/>
                    <a:pt x="20969" y="10822"/>
                    <a:pt x="20009" y="9653"/>
                  </a:cubicBezTo>
                  <a:lnTo>
                    <a:pt x="19459" y="9115"/>
                  </a:lnTo>
                  <a:lnTo>
                    <a:pt x="19550" y="8434"/>
                  </a:lnTo>
                  <a:cubicBezTo>
                    <a:pt x="19681" y="6680"/>
                    <a:pt x="19116" y="4944"/>
                    <a:pt x="18153" y="4339"/>
                  </a:cubicBezTo>
                  <a:cubicBezTo>
                    <a:pt x="17878" y="4166"/>
                    <a:pt x="17596" y="4101"/>
                    <a:pt x="17323" y="4133"/>
                  </a:cubicBezTo>
                  <a:cubicBezTo>
                    <a:pt x="16913" y="4181"/>
                    <a:pt x="16520" y="4445"/>
                    <a:pt x="16195" y="4884"/>
                  </a:cubicBezTo>
                  <a:lnTo>
                    <a:pt x="15923" y="5376"/>
                  </a:lnTo>
                  <a:lnTo>
                    <a:pt x="15679" y="4187"/>
                  </a:lnTo>
                  <a:cubicBezTo>
                    <a:pt x="15222" y="2481"/>
                    <a:pt x="14404" y="1088"/>
                    <a:pt x="13332" y="415"/>
                  </a:cubicBezTo>
                  <a:cubicBezTo>
                    <a:pt x="12797" y="78"/>
                    <a:pt x="12249" y="-47"/>
                    <a:pt x="11716" y="15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B050"/>
              </a:solidFill>
            </a:ln>
          </p:spPr>
          <p:txBody>
            <a:bodyPr wrap="none" lIns="38140" tIns="38140" rIns="38140" bIns="38140" anchor="ctr">
              <a:normAutofit/>
            </a:bodyPr>
            <a:lstStyle/>
            <a:p>
              <a:pPr marL="0" marR="0" lvl="0" indent="0" algn="ctr" defTabSz="423425" rtl="0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endParaRPr>
            </a:p>
            <a:p>
              <a:pPr marL="0" marR="0" lvl="0" indent="0" algn="ctr" defTabSz="423425" rtl="0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iscoSansTT Light"/>
                  <a:ea typeface="ＭＳ Ｐゴシック" charset="-128"/>
                  <a:cs typeface="+mn-cs"/>
                  <a:sym typeface="CiscoSansTT ExtraLight"/>
                </a:rPr>
                <a:t>PSTN</a:t>
              </a: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endParaRPr>
            </a:p>
          </p:txBody>
        </p:sp>
        <p:sp>
          <p:nvSpPr>
            <p:cNvPr id="159" name="Google Shape;582;p107">
              <a:extLst>
                <a:ext uri="{FF2B5EF4-FFF2-40B4-BE49-F238E27FC236}">
                  <a16:creationId xmlns:a16="http://schemas.microsoft.com/office/drawing/2014/main" id="{6FF75F2F-9DD3-0345-B97D-B1FBD3E3DAAE}"/>
                </a:ext>
              </a:extLst>
            </p:cNvPr>
            <p:cNvSpPr txBox="1"/>
            <p:nvPr/>
          </p:nvSpPr>
          <p:spPr>
            <a:xfrm>
              <a:off x="5181034" y="3512914"/>
              <a:ext cx="1144979" cy="401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872" tIns="121900" rIns="121900" bIns="121900" anchor="ctr" anchorCtr="0">
              <a:noAutofit/>
            </a:bodyPr>
            <a:lstStyle/>
            <a:p>
              <a:pPr marL="0" marR="0" lvl="0" indent="0" algn="ctr" defTabSz="92637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+mn-ea"/>
                  <a:cs typeface="CiscoSansTT" panose="020B0803020201020303" pitchFamily="34" charset="0"/>
                  <a:sym typeface="Open Sans"/>
                </a:rPr>
                <a:t>PSTN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6E75272-2167-8442-97A2-7A9B83876322}"/>
              </a:ext>
            </a:extLst>
          </p:cNvPr>
          <p:cNvGrpSpPr/>
          <p:nvPr/>
        </p:nvGrpSpPr>
        <p:grpSpPr>
          <a:xfrm>
            <a:off x="8993118" y="4986704"/>
            <a:ext cx="1075248" cy="532489"/>
            <a:chOff x="690233" y="5222693"/>
            <a:chExt cx="1857354" cy="807688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CEBAA13-CC78-8048-9FF0-CF807E238D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8280" y="5222693"/>
              <a:ext cx="807072" cy="807688"/>
              <a:chOff x="3489764" y="7554690"/>
              <a:chExt cx="1791196" cy="1792564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874BB962-347D-9745-9D0C-2F0F55EF65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89764" y="7554690"/>
                <a:ext cx="1791196" cy="1792564"/>
                <a:chOff x="-147524" y="4590118"/>
                <a:chExt cx="1791196" cy="1792564"/>
              </a:xfrm>
            </p:grpSpPr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E54869B0-2442-BA45-A7DB-877E88AD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7524" y="4590118"/>
                  <a:ext cx="1791196" cy="1792564"/>
                </a:xfrm>
                <a:prstGeom prst="rect">
                  <a:avLst/>
                </a:prstGeom>
              </p:spPr>
            </p:pic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3FA50A18-FD8C-E543-8783-63DA2A43AEFC}"/>
                    </a:ext>
                  </a:extLst>
                </p:cNvPr>
                <p:cNvSpPr/>
                <p:nvPr/>
              </p:nvSpPr>
              <p:spPr>
                <a:xfrm>
                  <a:off x="56893" y="5028325"/>
                  <a:ext cx="839670" cy="58496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rgbClr val="FFC000">
                    <a:shade val="50000"/>
                  </a:srgbClr>
                </a:lnRef>
                <a:fillRef idx="1">
                  <a:srgbClr val="FFC000"/>
                </a:fillRef>
                <a:effectRef idx="0">
                  <a:srgbClr val="FFC000"/>
                </a:effectRef>
                <a:fontRef idx="minor">
                  <a:srgbClr val="FFFFFF"/>
                </a:fontRef>
              </p:style>
              <p:txBody>
                <a:bodyPr rtlCol="0" anchor="ctr"/>
                <a:lstStyle/>
                <a:p>
                  <a:pPr marL="0" marR="0" lvl="0" indent="0" algn="ctr" defTabSz="92637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24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iscoSansTT Light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43" name="Image" descr="Image">
                <a:extLst>
                  <a:ext uri="{FF2B5EF4-FFF2-40B4-BE49-F238E27FC236}">
                    <a16:creationId xmlns:a16="http://schemas.microsoft.com/office/drawing/2014/main" id="{3BDC89BC-1710-0D42-8122-32590605C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30894" y="8116305"/>
                <a:ext cx="537444" cy="3824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155EB8E-1FFD-8642-A9E2-E0D1578909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233" y="5443103"/>
              <a:ext cx="590584" cy="377250"/>
              <a:chOff x="937765" y="3394211"/>
              <a:chExt cx="1394228" cy="890598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E8E08A5A-92B5-FA43-91EF-BF846C7C3B11}"/>
                  </a:ext>
                </a:extLst>
              </p:cNvPr>
              <p:cNvGrpSpPr/>
              <p:nvPr/>
            </p:nvGrpSpPr>
            <p:grpSpPr>
              <a:xfrm>
                <a:off x="937765" y="3394211"/>
                <a:ext cx="1177993" cy="884106"/>
                <a:chOff x="1009827" y="5232501"/>
                <a:chExt cx="412880" cy="309873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B298D139-FF00-844F-9C68-18CF946AB56A}"/>
                    </a:ext>
                  </a:extLst>
                </p:cNvPr>
                <p:cNvSpPr/>
                <p:nvPr/>
              </p:nvSpPr>
              <p:spPr>
                <a:xfrm>
                  <a:off x="1155829" y="5259153"/>
                  <a:ext cx="244966" cy="257781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12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CiscoSansTT Extra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9B3E9F55-C2E3-EF42-85F2-F3EBF693FD0D}"/>
                    </a:ext>
                  </a:extLst>
                </p:cNvPr>
                <p:cNvGrpSpPr/>
                <p:nvPr/>
              </p:nvGrpSpPr>
              <p:grpSpPr>
                <a:xfrm>
                  <a:off x="1009827" y="5232501"/>
                  <a:ext cx="412880" cy="309873"/>
                  <a:chOff x="-614664" y="3556031"/>
                  <a:chExt cx="769937" cy="577850"/>
                </a:xfrm>
                <a:solidFill>
                  <a:srgbClr val="57585A"/>
                </a:solidFill>
              </p:grpSpPr>
              <p:sp>
                <p:nvSpPr>
                  <p:cNvPr id="240" name="Freeform 95">
                    <a:extLst>
                      <a:ext uri="{FF2B5EF4-FFF2-40B4-BE49-F238E27FC236}">
                        <a16:creationId xmlns:a16="http://schemas.microsoft.com/office/drawing/2014/main" id="{8137AAEC-B4A1-2D45-B3A6-C006699A5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614664" y="3556031"/>
                    <a:ext cx="180975" cy="577850"/>
                  </a:xfrm>
                  <a:custGeom>
                    <a:avLst/>
                    <a:gdLst>
                      <a:gd name="T0" fmla="*/ 300 w 600"/>
                      <a:gd name="T1" fmla="*/ 0 h 1960"/>
                      <a:gd name="T2" fmla="*/ 0 w 600"/>
                      <a:gd name="T3" fmla="*/ 300 h 1960"/>
                      <a:gd name="T4" fmla="*/ 0 w 600"/>
                      <a:gd name="T5" fmla="*/ 1660 h 1960"/>
                      <a:gd name="T6" fmla="*/ 300 w 600"/>
                      <a:gd name="T7" fmla="*/ 1960 h 1960"/>
                      <a:gd name="T8" fmla="*/ 600 w 600"/>
                      <a:gd name="T9" fmla="*/ 1660 h 1960"/>
                      <a:gd name="T10" fmla="*/ 600 w 600"/>
                      <a:gd name="T11" fmla="*/ 300 h 1960"/>
                      <a:gd name="T12" fmla="*/ 300 w 600"/>
                      <a:gd name="T13" fmla="*/ 0 h 19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00" h="1960">
                        <a:moveTo>
                          <a:pt x="300" y="0"/>
                        </a:moveTo>
                        <a:cubicBezTo>
                          <a:pt x="134" y="0"/>
                          <a:pt x="0" y="134"/>
                          <a:pt x="0" y="300"/>
                        </a:cubicBezTo>
                        <a:cubicBezTo>
                          <a:pt x="0" y="1660"/>
                          <a:pt x="0" y="1660"/>
                          <a:pt x="0" y="1660"/>
                        </a:cubicBezTo>
                        <a:cubicBezTo>
                          <a:pt x="0" y="1826"/>
                          <a:pt x="134" y="1960"/>
                          <a:pt x="300" y="1960"/>
                        </a:cubicBezTo>
                        <a:cubicBezTo>
                          <a:pt x="466" y="1960"/>
                          <a:pt x="600" y="1826"/>
                          <a:pt x="600" y="1660"/>
                        </a:cubicBezTo>
                        <a:cubicBezTo>
                          <a:pt x="600" y="300"/>
                          <a:pt x="600" y="300"/>
                          <a:pt x="600" y="300"/>
                        </a:cubicBezTo>
                        <a:cubicBezTo>
                          <a:pt x="600" y="134"/>
                          <a:pt x="466" y="0"/>
                          <a:pt x="30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28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41" name="Freeform 96">
                    <a:extLst>
                      <a:ext uri="{FF2B5EF4-FFF2-40B4-BE49-F238E27FC236}">
                        <a16:creationId xmlns:a16="http://schemas.microsoft.com/office/drawing/2014/main" id="{DBE2F75C-EFD8-AA48-87D4-796F3CC1BC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386064" y="3556031"/>
                    <a:ext cx="541337" cy="577850"/>
                  </a:xfrm>
                  <a:custGeom>
                    <a:avLst/>
                    <a:gdLst>
                      <a:gd name="T0" fmla="*/ 1580 w 1796"/>
                      <a:gd name="T1" fmla="*/ 0 h 1960"/>
                      <a:gd name="T2" fmla="*/ 216 w 1796"/>
                      <a:gd name="T3" fmla="*/ 0 h 1960"/>
                      <a:gd name="T4" fmla="*/ 0 w 1796"/>
                      <a:gd name="T5" fmla="*/ 216 h 1960"/>
                      <a:gd name="T6" fmla="*/ 0 w 1796"/>
                      <a:gd name="T7" fmla="*/ 1744 h 1960"/>
                      <a:gd name="T8" fmla="*/ 216 w 1796"/>
                      <a:gd name="T9" fmla="*/ 1960 h 1960"/>
                      <a:gd name="T10" fmla="*/ 1580 w 1796"/>
                      <a:gd name="T11" fmla="*/ 1960 h 1960"/>
                      <a:gd name="T12" fmla="*/ 1796 w 1796"/>
                      <a:gd name="T13" fmla="*/ 1744 h 1960"/>
                      <a:gd name="T14" fmla="*/ 1796 w 1796"/>
                      <a:gd name="T15" fmla="*/ 216 h 1960"/>
                      <a:gd name="T16" fmla="*/ 1580 w 1796"/>
                      <a:gd name="T17" fmla="*/ 0 h 1960"/>
                      <a:gd name="T18" fmla="*/ 480 w 1796"/>
                      <a:gd name="T19" fmla="*/ 1707 h 1960"/>
                      <a:gd name="T20" fmla="*/ 364 w 1796"/>
                      <a:gd name="T21" fmla="*/ 1591 h 1960"/>
                      <a:gd name="T22" fmla="*/ 480 w 1796"/>
                      <a:gd name="T23" fmla="*/ 1475 h 1960"/>
                      <a:gd name="T24" fmla="*/ 596 w 1796"/>
                      <a:gd name="T25" fmla="*/ 1591 h 1960"/>
                      <a:gd name="T26" fmla="*/ 480 w 1796"/>
                      <a:gd name="T27" fmla="*/ 1707 h 1960"/>
                      <a:gd name="T28" fmla="*/ 480 w 1796"/>
                      <a:gd name="T29" fmla="*/ 1333 h 1960"/>
                      <a:gd name="T30" fmla="*/ 364 w 1796"/>
                      <a:gd name="T31" fmla="*/ 1217 h 1960"/>
                      <a:gd name="T32" fmla="*/ 480 w 1796"/>
                      <a:gd name="T33" fmla="*/ 1101 h 1960"/>
                      <a:gd name="T34" fmla="*/ 596 w 1796"/>
                      <a:gd name="T35" fmla="*/ 1217 h 1960"/>
                      <a:gd name="T36" fmla="*/ 480 w 1796"/>
                      <a:gd name="T37" fmla="*/ 1333 h 1960"/>
                      <a:gd name="T38" fmla="*/ 480 w 1796"/>
                      <a:gd name="T39" fmla="*/ 960 h 1960"/>
                      <a:gd name="T40" fmla="*/ 364 w 1796"/>
                      <a:gd name="T41" fmla="*/ 844 h 1960"/>
                      <a:gd name="T42" fmla="*/ 480 w 1796"/>
                      <a:gd name="T43" fmla="*/ 728 h 1960"/>
                      <a:gd name="T44" fmla="*/ 596 w 1796"/>
                      <a:gd name="T45" fmla="*/ 844 h 1960"/>
                      <a:gd name="T46" fmla="*/ 480 w 1796"/>
                      <a:gd name="T47" fmla="*/ 960 h 1960"/>
                      <a:gd name="T48" fmla="*/ 898 w 1796"/>
                      <a:gd name="T49" fmla="*/ 1707 h 1960"/>
                      <a:gd name="T50" fmla="*/ 782 w 1796"/>
                      <a:gd name="T51" fmla="*/ 1591 h 1960"/>
                      <a:gd name="T52" fmla="*/ 898 w 1796"/>
                      <a:gd name="T53" fmla="*/ 1475 h 1960"/>
                      <a:gd name="T54" fmla="*/ 1014 w 1796"/>
                      <a:gd name="T55" fmla="*/ 1591 h 1960"/>
                      <a:gd name="T56" fmla="*/ 898 w 1796"/>
                      <a:gd name="T57" fmla="*/ 1707 h 1960"/>
                      <a:gd name="T58" fmla="*/ 898 w 1796"/>
                      <a:gd name="T59" fmla="*/ 1333 h 1960"/>
                      <a:gd name="T60" fmla="*/ 782 w 1796"/>
                      <a:gd name="T61" fmla="*/ 1217 h 1960"/>
                      <a:gd name="T62" fmla="*/ 898 w 1796"/>
                      <a:gd name="T63" fmla="*/ 1101 h 1960"/>
                      <a:gd name="T64" fmla="*/ 1014 w 1796"/>
                      <a:gd name="T65" fmla="*/ 1217 h 1960"/>
                      <a:gd name="T66" fmla="*/ 898 w 1796"/>
                      <a:gd name="T67" fmla="*/ 1333 h 1960"/>
                      <a:gd name="T68" fmla="*/ 898 w 1796"/>
                      <a:gd name="T69" fmla="*/ 960 h 1960"/>
                      <a:gd name="T70" fmla="*/ 782 w 1796"/>
                      <a:gd name="T71" fmla="*/ 844 h 1960"/>
                      <a:gd name="T72" fmla="*/ 898 w 1796"/>
                      <a:gd name="T73" fmla="*/ 728 h 1960"/>
                      <a:gd name="T74" fmla="*/ 1014 w 1796"/>
                      <a:gd name="T75" fmla="*/ 844 h 1960"/>
                      <a:gd name="T76" fmla="*/ 898 w 1796"/>
                      <a:gd name="T77" fmla="*/ 960 h 1960"/>
                      <a:gd name="T78" fmla="*/ 1316 w 1796"/>
                      <a:gd name="T79" fmla="*/ 1707 h 1960"/>
                      <a:gd name="T80" fmla="*/ 1200 w 1796"/>
                      <a:gd name="T81" fmla="*/ 1591 h 1960"/>
                      <a:gd name="T82" fmla="*/ 1316 w 1796"/>
                      <a:gd name="T83" fmla="*/ 1475 h 1960"/>
                      <a:gd name="T84" fmla="*/ 1432 w 1796"/>
                      <a:gd name="T85" fmla="*/ 1591 h 1960"/>
                      <a:gd name="T86" fmla="*/ 1316 w 1796"/>
                      <a:gd name="T87" fmla="*/ 1707 h 1960"/>
                      <a:gd name="T88" fmla="*/ 1316 w 1796"/>
                      <a:gd name="T89" fmla="*/ 1333 h 1960"/>
                      <a:gd name="T90" fmla="*/ 1200 w 1796"/>
                      <a:gd name="T91" fmla="*/ 1217 h 1960"/>
                      <a:gd name="T92" fmla="*/ 1316 w 1796"/>
                      <a:gd name="T93" fmla="*/ 1101 h 1960"/>
                      <a:gd name="T94" fmla="*/ 1432 w 1796"/>
                      <a:gd name="T95" fmla="*/ 1217 h 1960"/>
                      <a:gd name="T96" fmla="*/ 1316 w 1796"/>
                      <a:gd name="T97" fmla="*/ 1333 h 1960"/>
                      <a:gd name="T98" fmla="*/ 1316 w 1796"/>
                      <a:gd name="T99" fmla="*/ 960 h 1960"/>
                      <a:gd name="T100" fmla="*/ 1200 w 1796"/>
                      <a:gd name="T101" fmla="*/ 844 h 1960"/>
                      <a:gd name="T102" fmla="*/ 1316 w 1796"/>
                      <a:gd name="T103" fmla="*/ 728 h 1960"/>
                      <a:gd name="T104" fmla="*/ 1432 w 1796"/>
                      <a:gd name="T105" fmla="*/ 844 h 1960"/>
                      <a:gd name="T106" fmla="*/ 1316 w 1796"/>
                      <a:gd name="T107" fmla="*/ 960 h 1960"/>
                      <a:gd name="T108" fmla="*/ 1452 w 1796"/>
                      <a:gd name="T109" fmla="*/ 468 h 1960"/>
                      <a:gd name="T110" fmla="*/ 344 w 1796"/>
                      <a:gd name="T111" fmla="*/ 468 h 1960"/>
                      <a:gd name="T112" fmla="*/ 202 w 1796"/>
                      <a:gd name="T113" fmla="*/ 326 h 1960"/>
                      <a:gd name="T114" fmla="*/ 344 w 1796"/>
                      <a:gd name="T115" fmla="*/ 184 h 1960"/>
                      <a:gd name="T116" fmla="*/ 1452 w 1796"/>
                      <a:gd name="T117" fmla="*/ 184 h 1960"/>
                      <a:gd name="T118" fmla="*/ 1594 w 1796"/>
                      <a:gd name="T119" fmla="*/ 326 h 1960"/>
                      <a:gd name="T120" fmla="*/ 1452 w 1796"/>
                      <a:gd name="T121" fmla="*/ 468 h 19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796" h="1960">
                        <a:moveTo>
                          <a:pt x="1580" y="0"/>
                        </a:moveTo>
                        <a:cubicBezTo>
                          <a:pt x="216" y="0"/>
                          <a:pt x="216" y="0"/>
                          <a:pt x="216" y="0"/>
                        </a:cubicBezTo>
                        <a:cubicBezTo>
                          <a:pt x="97" y="0"/>
                          <a:pt x="0" y="97"/>
                          <a:pt x="0" y="216"/>
                        </a:cubicBezTo>
                        <a:cubicBezTo>
                          <a:pt x="0" y="1744"/>
                          <a:pt x="0" y="1744"/>
                          <a:pt x="0" y="1744"/>
                        </a:cubicBezTo>
                        <a:cubicBezTo>
                          <a:pt x="0" y="1863"/>
                          <a:pt x="97" y="1960"/>
                          <a:pt x="216" y="1960"/>
                        </a:cubicBezTo>
                        <a:cubicBezTo>
                          <a:pt x="1580" y="1960"/>
                          <a:pt x="1580" y="1960"/>
                          <a:pt x="1580" y="1960"/>
                        </a:cubicBezTo>
                        <a:cubicBezTo>
                          <a:pt x="1699" y="1960"/>
                          <a:pt x="1796" y="1863"/>
                          <a:pt x="1796" y="1744"/>
                        </a:cubicBezTo>
                        <a:cubicBezTo>
                          <a:pt x="1796" y="216"/>
                          <a:pt x="1796" y="216"/>
                          <a:pt x="1796" y="216"/>
                        </a:cubicBezTo>
                        <a:cubicBezTo>
                          <a:pt x="1796" y="97"/>
                          <a:pt x="1699" y="0"/>
                          <a:pt x="1580" y="0"/>
                        </a:cubicBezTo>
                        <a:close/>
                        <a:moveTo>
                          <a:pt x="480" y="1707"/>
                        </a:moveTo>
                        <a:cubicBezTo>
                          <a:pt x="416" y="1707"/>
                          <a:pt x="364" y="1655"/>
                          <a:pt x="364" y="1591"/>
                        </a:cubicBezTo>
                        <a:cubicBezTo>
                          <a:pt x="364" y="1527"/>
                          <a:pt x="416" y="1475"/>
                          <a:pt x="480" y="1475"/>
                        </a:cubicBezTo>
                        <a:cubicBezTo>
                          <a:pt x="544" y="1475"/>
                          <a:pt x="596" y="1527"/>
                          <a:pt x="596" y="1591"/>
                        </a:cubicBezTo>
                        <a:cubicBezTo>
                          <a:pt x="596" y="1655"/>
                          <a:pt x="544" y="1707"/>
                          <a:pt x="480" y="1707"/>
                        </a:cubicBezTo>
                        <a:close/>
                        <a:moveTo>
                          <a:pt x="480" y="1333"/>
                        </a:moveTo>
                        <a:cubicBezTo>
                          <a:pt x="416" y="1333"/>
                          <a:pt x="364" y="1281"/>
                          <a:pt x="364" y="1217"/>
                        </a:cubicBezTo>
                        <a:cubicBezTo>
                          <a:pt x="364" y="1153"/>
                          <a:pt x="416" y="1101"/>
                          <a:pt x="480" y="1101"/>
                        </a:cubicBezTo>
                        <a:cubicBezTo>
                          <a:pt x="544" y="1101"/>
                          <a:pt x="596" y="1153"/>
                          <a:pt x="596" y="1217"/>
                        </a:cubicBezTo>
                        <a:cubicBezTo>
                          <a:pt x="596" y="1281"/>
                          <a:pt x="544" y="1333"/>
                          <a:pt x="480" y="1333"/>
                        </a:cubicBezTo>
                        <a:close/>
                        <a:moveTo>
                          <a:pt x="480" y="960"/>
                        </a:moveTo>
                        <a:cubicBezTo>
                          <a:pt x="416" y="960"/>
                          <a:pt x="364" y="908"/>
                          <a:pt x="364" y="844"/>
                        </a:cubicBezTo>
                        <a:cubicBezTo>
                          <a:pt x="364" y="780"/>
                          <a:pt x="416" y="728"/>
                          <a:pt x="480" y="728"/>
                        </a:cubicBezTo>
                        <a:cubicBezTo>
                          <a:pt x="544" y="728"/>
                          <a:pt x="596" y="780"/>
                          <a:pt x="596" y="844"/>
                        </a:cubicBezTo>
                        <a:cubicBezTo>
                          <a:pt x="596" y="908"/>
                          <a:pt x="544" y="960"/>
                          <a:pt x="480" y="960"/>
                        </a:cubicBezTo>
                        <a:close/>
                        <a:moveTo>
                          <a:pt x="898" y="1707"/>
                        </a:moveTo>
                        <a:cubicBezTo>
                          <a:pt x="834" y="1707"/>
                          <a:pt x="782" y="1655"/>
                          <a:pt x="782" y="1591"/>
                        </a:cubicBezTo>
                        <a:cubicBezTo>
                          <a:pt x="782" y="1527"/>
                          <a:pt x="834" y="1475"/>
                          <a:pt x="898" y="1475"/>
                        </a:cubicBezTo>
                        <a:cubicBezTo>
                          <a:pt x="962" y="1475"/>
                          <a:pt x="1014" y="1527"/>
                          <a:pt x="1014" y="1591"/>
                        </a:cubicBezTo>
                        <a:cubicBezTo>
                          <a:pt x="1014" y="1655"/>
                          <a:pt x="962" y="1707"/>
                          <a:pt x="898" y="1707"/>
                        </a:cubicBezTo>
                        <a:close/>
                        <a:moveTo>
                          <a:pt x="898" y="1333"/>
                        </a:moveTo>
                        <a:cubicBezTo>
                          <a:pt x="834" y="1333"/>
                          <a:pt x="782" y="1281"/>
                          <a:pt x="782" y="1217"/>
                        </a:cubicBezTo>
                        <a:cubicBezTo>
                          <a:pt x="782" y="1153"/>
                          <a:pt x="834" y="1101"/>
                          <a:pt x="898" y="1101"/>
                        </a:cubicBezTo>
                        <a:cubicBezTo>
                          <a:pt x="962" y="1101"/>
                          <a:pt x="1014" y="1153"/>
                          <a:pt x="1014" y="1217"/>
                        </a:cubicBezTo>
                        <a:cubicBezTo>
                          <a:pt x="1014" y="1281"/>
                          <a:pt x="962" y="1333"/>
                          <a:pt x="898" y="1333"/>
                        </a:cubicBezTo>
                        <a:close/>
                        <a:moveTo>
                          <a:pt x="898" y="960"/>
                        </a:moveTo>
                        <a:cubicBezTo>
                          <a:pt x="834" y="960"/>
                          <a:pt x="782" y="908"/>
                          <a:pt x="782" y="844"/>
                        </a:cubicBezTo>
                        <a:cubicBezTo>
                          <a:pt x="782" y="780"/>
                          <a:pt x="834" y="728"/>
                          <a:pt x="898" y="728"/>
                        </a:cubicBezTo>
                        <a:cubicBezTo>
                          <a:pt x="962" y="728"/>
                          <a:pt x="1014" y="780"/>
                          <a:pt x="1014" y="844"/>
                        </a:cubicBezTo>
                        <a:cubicBezTo>
                          <a:pt x="1014" y="908"/>
                          <a:pt x="962" y="960"/>
                          <a:pt x="898" y="960"/>
                        </a:cubicBezTo>
                        <a:close/>
                        <a:moveTo>
                          <a:pt x="1316" y="1707"/>
                        </a:moveTo>
                        <a:cubicBezTo>
                          <a:pt x="1252" y="1707"/>
                          <a:pt x="1200" y="1655"/>
                          <a:pt x="1200" y="1591"/>
                        </a:cubicBezTo>
                        <a:cubicBezTo>
                          <a:pt x="1200" y="1527"/>
                          <a:pt x="1252" y="1475"/>
                          <a:pt x="1316" y="1475"/>
                        </a:cubicBezTo>
                        <a:cubicBezTo>
                          <a:pt x="1380" y="1475"/>
                          <a:pt x="1432" y="1527"/>
                          <a:pt x="1432" y="1591"/>
                        </a:cubicBezTo>
                        <a:cubicBezTo>
                          <a:pt x="1432" y="1655"/>
                          <a:pt x="1380" y="1707"/>
                          <a:pt x="1316" y="1707"/>
                        </a:cubicBezTo>
                        <a:close/>
                        <a:moveTo>
                          <a:pt x="1316" y="1333"/>
                        </a:moveTo>
                        <a:cubicBezTo>
                          <a:pt x="1252" y="1333"/>
                          <a:pt x="1200" y="1281"/>
                          <a:pt x="1200" y="1217"/>
                        </a:cubicBezTo>
                        <a:cubicBezTo>
                          <a:pt x="1200" y="1153"/>
                          <a:pt x="1252" y="1101"/>
                          <a:pt x="1316" y="1101"/>
                        </a:cubicBezTo>
                        <a:cubicBezTo>
                          <a:pt x="1380" y="1101"/>
                          <a:pt x="1432" y="1153"/>
                          <a:pt x="1432" y="1217"/>
                        </a:cubicBezTo>
                        <a:cubicBezTo>
                          <a:pt x="1432" y="1281"/>
                          <a:pt x="1380" y="1333"/>
                          <a:pt x="1316" y="1333"/>
                        </a:cubicBezTo>
                        <a:close/>
                        <a:moveTo>
                          <a:pt x="1316" y="960"/>
                        </a:moveTo>
                        <a:cubicBezTo>
                          <a:pt x="1252" y="960"/>
                          <a:pt x="1200" y="908"/>
                          <a:pt x="1200" y="844"/>
                        </a:cubicBezTo>
                        <a:cubicBezTo>
                          <a:pt x="1200" y="780"/>
                          <a:pt x="1252" y="728"/>
                          <a:pt x="1316" y="728"/>
                        </a:cubicBezTo>
                        <a:cubicBezTo>
                          <a:pt x="1380" y="728"/>
                          <a:pt x="1432" y="780"/>
                          <a:pt x="1432" y="844"/>
                        </a:cubicBezTo>
                        <a:cubicBezTo>
                          <a:pt x="1432" y="908"/>
                          <a:pt x="1380" y="960"/>
                          <a:pt x="1316" y="960"/>
                        </a:cubicBezTo>
                        <a:close/>
                        <a:moveTo>
                          <a:pt x="1452" y="468"/>
                        </a:moveTo>
                        <a:cubicBezTo>
                          <a:pt x="344" y="468"/>
                          <a:pt x="344" y="468"/>
                          <a:pt x="344" y="468"/>
                        </a:cubicBezTo>
                        <a:cubicBezTo>
                          <a:pt x="266" y="468"/>
                          <a:pt x="202" y="404"/>
                          <a:pt x="202" y="326"/>
                        </a:cubicBezTo>
                        <a:cubicBezTo>
                          <a:pt x="202" y="248"/>
                          <a:pt x="266" y="184"/>
                          <a:pt x="344" y="184"/>
                        </a:cubicBezTo>
                        <a:cubicBezTo>
                          <a:pt x="1452" y="184"/>
                          <a:pt x="1452" y="184"/>
                          <a:pt x="1452" y="184"/>
                        </a:cubicBezTo>
                        <a:cubicBezTo>
                          <a:pt x="1531" y="184"/>
                          <a:pt x="1594" y="248"/>
                          <a:pt x="1594" y="326"/>
                        </a:cubicBezTo>
                        <a:cubicBezTo>
                          <a:pt x="1594" y="404"/>
                          <a:pt x="1531" y="468"/>
                          <a:pt x="1452" y="4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28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CiscoSansTT Light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237" name="Shape 426">
                <a:extLst>
                  <a:ext uri="{FF2B5EF4-FFF2-40B4-BE49-F238E27FC236}">
                    <a16:creationId xmlns:a16="http://schemas.microsoft.com/office/drawing/2014/main" id="{701FBEF8-19A4-1441-9D65-9FDD0CDFFF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741387" y="3939637"/>
                <a:ext cx="590606" cy="345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3" extrusionOk="0">
                    <a:moveTo>
                      <a:pt x="11716" y="15"/>
                    </a:moveTo>
                    <a:cubicBezTo>
                      <a:pt x="10119" y="201"/>
                      <a:pt x="8661" y="2073"/>
                      <a:pt x="8101" y="4969"/>
                    </a:cubicBezTo>
                    <a:lnTo>
                      <a:pt x="8012" y="5642"/>
                    </a:lnTo>
                    <a:lnTo>
                      <a:pt x="7543" y="5247"/>
                    </a:lnTo>
                    <a:cubicBezTo>
                      <a:pt x="5855" y="4186"/>
                      <a:pt x="4010" y="5793"/>
                      <a:pt x="3422" y="8835"/>
                    </a:cubicBezTo>
                    <a:cubicBezTo>
                      <a:pt x="3274" y="9596"/>
                      <a:pt x="3220" y="10374"/>
                      <a:pt x="3247" y="11130"/>
                    </a:cubicBezTo>
                    <a:lnTo>
                      <a:pt x="3304" y="11520"/>
                    </a:lnTo>
                    <a:lnTo>
                      <a:pt x="2807" y="11429"/>
                    </a:lnTo>
                    <a:cubicBezTo>
                      <a:pt x="1257" y="11429"/>
                      <a:pt x="0" y="13696"/>
                      <a:pt x="0" y="16491"/>
                    </a:cubicBezTo>
                    <a:cubicBezTo>
                      <a:pt x="0" y="18937"/>
                      <a:pt x="962" y="20978"/>
                      <a:pt x="2242" y="21450"/>
                    </a:cubicBezTo>
                    <a:lnTo>
                      <a:pt x="2601" y="21516"/>
                    </a:lnTo>
                    <a:lnTo>
                      <a:pt x="2601" y="21553"/>
                    </a:lnTo>
                    <a:lnTo>
                      <a:pt x="2807" y="21553"/>
                    </a:lnTo>
                    <a:lnTo>
                      <a:pt x="2807" y="21553"/>
                    </a:lnTo>
                    <a:lnTo>
                      <a:pt x="2808" y="21553"/>
                    </a:lnTo>
                    <a:lnTo>
                      <a:pt x="17992" y="21553"/>
                    </a:lnTo>
                    <a:lnTo>
                      <a:pt x="17992" y="21553"/>
                    </a:lnTo>
                    <a:lnTo>
                      <a:pt x="17992" y="21553"/>
                    </a:lnTo>
                    <a:lnTo>
                      <a:pt x="18011" y="21553"/>
                    </a:lnTo>
                    <a:lnTo>
                      <a:pt x="18011" y="21550"/>
                    </a:lnTo>
                    <a:lnTo>
                      <a:pt x="18719" y="21421"/>
                    </a:lnTo>
                    <a:cubicBezTo>
                      <a:pt x="20363" y="20814"/>
                      <a:pt x="21600" y="18191"/>
                      <a:pt x="21600" y="15048"/>
                    </a:cubicBezTo>
                    <a:cubicBezTo>
                      <a:pt x="21600" y="12802"/>
                      <a:pt x="20969" y="10822"/>
                      <a:pt x="20009" y="9653"/>
                    </a:cubicBezTo>
                    <a:lnTo>
                      <a:pt x="19459" y="9115"/>
                    </a:lnTo>
                    <a:lnTo>
                      <a:pt x="19550" y="8434"/>
                    </a:lnTo>
                    <a:cubicBezTo>
                      <a:pt x="19681" y="6680"/>
                      <a:pt x="19116" y="4944"/>
                      <a:pt x="18153" y="4339"/>
                    </a:cubicBezTo>
                    <a:cubicBezTo>
                      <a:pt x="17878" y="4166"/>
                      <a:pt x="17596" y="4101"/>
                      <a:pt x="17323" y="4133"/>
                    </a:cubicBezTo>
                    <a:cubicBezTo>
                      <a:pt x="16913" y="4181"/>
                      <a:pt x="16520" y="4445"/>
                      <a:pt x="16195" y="4884"/>
                    </a:cubicBezTo>
                    <a:lnTo>
                      <a:pt x="15923" y="5376"/>
                    </a:lnTo>
                    <a:lnTo>
                      <a:pt x="15679" y="4187"/>
                    </a:lnTo>
                    <a:cubicBezTo>
                      <a:pt x="15222" y="2481"/>
                      <a:pt x="14404" y="1088"/>
                      <a:pt x="13332" y="415"/>
                    </a:cubicBezTo>
                    <a:cubicBezTo>
                      <a:pt x="12797" y="78"/>
                      <a:pt x="12249" y="-47"/>
                      <a:pt x="11716" y="15"/>
                    </a:cubicBezTo>
                    <a:close/>
                  </a:path>
                </a:pathLst>
              </a:custGeom>
              <a:solidFill>
                <a:srgbClr val="FDFAFF"/>
              </a:solidFill>
              <a:ln w="12700">
                <a:solidFill>
                  <a:srgbClr val="000000"/>
                </a:solidFill>
              </a:ln>
            </p:spPr>
            <p:txBody>
              <a:bodyPr wrap="none" lIns="38140" tIns="38140" rIns="38140" bIns="38140" anchor="ctr">
                <a:normAutofit fontScale="25000" lnSpcReduction="20000"/>
              </a:bodyPr>
              <a:lstStyle/>
              <a:p>
                <a:pPr marL="0" marR="0" lvl="0" indent="0" algn="ctr" defTabSz="423425" rtl="0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719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Light"/>
                  <a:ea typeface="ＭＳ Ｐゴシック" charset="-128"/>
                  <a:cs typeface="+mn-cs"/>
                  <a:sym typeface="CiscoSansTT ExtraLight"/>
                </a:endParaRPr>
              </a:p>
            </p:txBody>
          </p:sp>
        </p:grp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45A51F56-4327-DD49-87E1-F08BD79B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2270" y="5402799"/>
              <a:ext cx="265317" cy="5184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E10B0A-25D5-F81A-7FA3-3068CC503B96}"/>
              </a:ext>
            </a:extLst>
          </p:cNvPr>
          <p:cNvSpPr txBox="1"/>
          <p:nvPr/>
        </p:nvSpPr>
        <p:spPr>
          <a:xfrm>
            <a:off x="685727" y="5173916"/>
            <a:ext cx="4158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Note: Additional PSTN options on the roadmap</a:t>
            </a:r>
          </a:p>
        </p:txBody>
      </p:sp>
    </p:spTree>
    <p:extLst>
      <p:ext uri="{BB962C8B-B14F-4D97-AF65-F5344CB8AC3E}">
        <p14:creationId xmlns:p14="http://schemas.microsoft.com/office/powerpoint/2010/main" val="30735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5DCD-F343-1D5B-F128-5E259022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Connectivity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DDFF69-AD82-76D0-8BFD-F4B205455580}"/>
              </a:ext>
            </a:extLst>
          </p:cNvPr>
          <p:cNvSpPr/>
          <p:nvPr/>
        </p:nvSpPr>
        <p:spPr>
          <a:xfrm>
            <a:off x="1033670" y="1789043"/>
            <a:ext cx="3114260" cy="3856383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75EB67-2278-0870-C941-5292C1781040}"/>
              </a:ext>
            </a:extLst>
          </p:cNvPr>
          <p:cNvSpPr/>
          <p:nvPr/>
        </p:nvSpPr>
        <p:spPr>
          <a:xfrm>
            <a:off x="4790661" y="1789042"/>
            <a:ext cx="3114260" cy="3856383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43EF58-A883-84E5-8525-BEEC1E7559E8}"/>
              </a:ext>
            </a:extLst>
          </p:cNvPr>
          <p:cNvSpPr/>
          <p:nvPr/>
        </p:nvSpPr>
        <p:spPr>
          <a:xfrm>
            <a:off x="8375374" y="1789041"/>
            <a:ext cx="3114260" cy="3856383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7EADA-9636-03CC-7068-66C6D59609C6}"/>
              </a:ext>
            </a:extLst>
          </p:cNvPr>
          <p:cNvSpPr txBox="1"/>
          <p:nvPr/>
        </p:nvSpPr>
        <p:spPr>
          <a:xfrm>
            <a:off x="1370160" y="2632987"/>
            <a:ext cx="2441279" cy="29949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Webex Calling supports device (phone &amp; Webex App) registration over-the-top (OTT)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No value-add service</a:t>
            </a:r>
          </a:p>
          <a:p>
            <a:pPr algn="l">
              <a:lnSpc>
                <a:spcPct val="120000"/>
              </a:lnSpc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DA125-EE50-C319-EAAA-8FA0DE8558D8}"/>
              </a:ext>
            </a:extLst>
          </p:cNvPr>
          <p:cNvSpPr txBox="1"/>
          <p:nvPr/>
        </p:nvSpPr>
        <p:spPr>
          <a:xfrm>
            <a:off x="5137308" y="2637513"/>
            <a:ext cx="2590800" cy="29949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67"/>
              </a:spcBef>
              <a:buSzPct val="100000"/>
            </a:pPr>
            <a:r>
              <a:rPr lang="en-US" sz="1400" dirty="0">
                <a:solidFill>
                  <a:schemeClr val="bg1"/>
                </a:solidFill>
              </a:rPr>
              <a:t>Customers who have a presence in Equinix can leverage Webex Edge Connect to extend signaling to Webex Calling and/or Meetings for a more reliable communication path</a:t>
            </a:r>
          </a:p>
          <a:p>
            <a:pPr marL="285750" indent="-285750">
              <a:spcBef>
                <a:spcPts val="1067"/>
              </a:spcBef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93E60-ECAF-0F20-A54B-594E6EFD74E2}"/>
              </a:ext>
            </a:extLst>
          </p:cNvPr>
          <p:cNvSpPr txBox="1"/>
          <p:nvPr/>
        </p:nvSpPr>
        <p:spPr>
          <a:xfrm>
            <a:off x="8608701" y="2743200"/>
            <a:ext cx="2647606" cy="255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Webex Calling customers can extend their network over PNC once an interconnect is established from the partner network to the Webex Calling Data Center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C6A67C-E821-47E2-D316-E4CDD9C6A878}"/>
              </a:ext>
            </a:extLst>
          </p:cNvPr>
          <p:cNvSpPr txBox="1"/>
          <p:nvPr/>
        </p:nvSpPr>
        <p:spPr>
          <a:xfrm>
            <a:off x="8327550" y="2217321"/>
            <a:ext cx="3114260" cy="349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accent1"/>
                </a:solidFill>
              </a:rPr>
              <a:t>Private Network Connect</a:t>
            </a:r>
          </a:p>
          <a:p>
            <a:pPr algn="l">
              <a:lnSpc>
                <a:spcPct val="120000"/>
              </a:lnSpc>
            </a:pP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DDF98-B10D-C23E-1F34-0F099FBAF700}"/>
              </a:ext>
            </a:extLst>
          </p:cNvPr>
          <p:cNvSpPr txBox="1"/>
          <p:nvPr/>
        </p:nvSpPr>
        <p:spPr>
          <a:xfrm>
            <a:off x="4742837" y="2217321"/>
            <a:ext cx="3114260" cy="349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accent1"/>
                </a:solidFill>
              </a:rPr>
              <a:t>Webex Edge Connect</a:t>
            </a:r>
          </a:p>
          <a:p>
            <a:pPr algn="l">
              <a:lnSpc>
                <a:spcPct val="120000"/>
              </a:lnSpc>
            </a:pP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B8964-B30B-0FED-D5DF-9E6E3AE1DA5E}"/>
              </a:ext>
            </a:extLst>
          </p:cNvPr>
          <p:cNvSpPr txBox="1"/>
          <p:nvPr/>
        </p:nvSpPr>
        <p:spPr>
          <a:xfrm>
            <a:off x="875445" y="2217321"/>
            <a:ext cx="3114260" cy="349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accent1"/>
                </a:solidFill>
              </a:rPr>
              <a:t>OTT Registration</a:t>
            </a:r>
          </a:p>
          <a:p>
            <a:pPr algn="l">
              <a:lnSpc>
                <a:spcPct val="120000"/>
              </a:lnSpc>
            </a:pPr>
            <a:endParaRPr lang="en-US" sz="16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BCCFA0-4FD3-790D-19E0-1DFE716C60B4}"/>
              </a:ext>
            </a:extLst>
          </p:cNvPr>
          <p:cNvGrpSpPr/>
          <p:nvPr/>
        </p:nvGrpSpPr>
        <p:grpSpPr>
          <a:xfrm>
            <a:off x="5304273" y="4854035"/>
            <a:ext cx="2256869" cy="611405"/>
            <a:chOff x="9889133" y="758466"/>
            <a:chExt cx="2256869" cy="6114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D8AAE5-52DB-A052-49AB-9757583C01E2}"/>
                </a:ext>
              </a:extLst>
            </p:cNvPr>
            <p:cNvSpPr txBox="1"/>
            <p:nvPr/>
          </p:nvSpPr>
          <p:spPr>
            <a:xfrm>
              <a:off x="10298150" y="969732"/>
              <a:ext cx="1847852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IE" sz="1050">
                  <a:solidFill>
                    <a:schemeClr val="bg1"/>
                  </a:solidFill>
                </a:rPr>
                <a:t>Potential Services Revenue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80AEF2-36F0-0636-B30D-39EF47974357}"/>
                </a:ext>
              </a:extLst>
            </p:cNvPr>
            <p:cNvGrpSpPr/>
            <p:nvPr/>
          </p:nvGrpSpPr>
          <p:grpSpPr>
            <a:xfrm>
              <a:off x="9889133" y="758466"/>
              <a:ext cx="2219129" cy="611405"/>
              <a:chOff x="9889133" y="758466"/>
              <a:chExt cx="2219129" cy="611405"/>
            </a:xfrm>
          </p:grpSpPr>
          <p:sp>
            <p:nvSpPr>
              <p:cNvPr id="24" name="Rectangle: Rounded Corners 5">
                <a:extLst>
                  <a:ext uri="{FF2B5EF4-FFF2-40B4-BE49-F238E27FC236}">
                    <a16:creationId xmlns:a16="http://schemas.microsoft.com/office/drawing/2014/main" id="{54807E95-6868-15ED-22A5-9C62873BAFF4}"/>
                  </a:ext>
                </a:extLst>
              </p:cNvPr>
              <p:cNvSpPr/>
              <p:nvPr/>
            </p:nvSpPr>
            <p:spPr>
              <a:xfrm>
                <a:off x="9889133" y="758466"/>
                <a:ext cx="2219129" cy="600364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 sz="1050">
                  <a:solidFill>
                    <a:schemeClr val="tx2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58F03-ED3D-4FC4-225D-EB89C025FA83}"/>
                  </a:ext>
                </a:extLst>
              </p:cNvPr>
              <p:cNvSpPr txBox="1"/>
              <p:nvPr/>
            </p:nvSpPr>
            <p:spPr>
              <a:xfrm>
                <a:off x="10108271" y="869685"/>
                <a:ext cx="367991" cy="500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400">
                    <a:solidFill>
                      <a:srgbClr val="92D050"/>
                    </a:solidFill>
                  </a:rPr>
                  <a:t>$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2A1A15-1767-0DF6-7DD9-DB11D900537B}"/>
              </a:ext>
            </a:extLst>
          </p:cNvPr>
          <p:cNvGrpSpPr/>
          <p:nvPr/>
        </p:nvGrpSpPr>
        <p:grpSpPr>
          <a:xfrm>
            <a:off x="8804069" y="4759598"/>
            <a:ext cx="2256869" cy="611405"/>
            <a:chOff x="9889133" y="758466"/>
            <a:chExt cx="2256869" cy="6114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E26CB7-0B05-939B-E1AC-823C8733E5DD}"/>
                </a:ext>
              </a:extLst>
            </p:cNvPr>
            <p:cNvSpPr txBox="1"/>
            <p:nvPr/>
          </p:nvSpPr>
          <p:spPr>
            <a:xfrm>
              <a:off x="10298150" y="969732"/>
              <a:ext cx="1847852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IE" sz="1050">
                  <a:solidFill>
                    <a:schemeClr val="bg1"/>
                  </a:solidFill>
                </a:rPr>
                <a:t>Potential Services Revenue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4C2DF2F-D259-DB12-3FFD-4A8C2E3C68F0}"/>
                </a:ext>
              </a:extLst>
            </p:cNvPr>
            <p:cNvGrpSpPr/>
            <p:nvPr/>
          </p:nvGrpSpPr>
          <p:grpSpPr>
            <a:xfrm>
              <a:off x="9889133" y="758466"/>
              <a:ext cx="2219129" cy="611405"/>
              <a:chOff x="9889133" y="758466"/>
              <a:chExt cx="2219129" cy="611405"/>
            </a:xfrm>
          </p:grpSpPr>
          <p:sp>
            <p:nvSpPr>
              <p:cNvPr id="34" name="Rectangle: Rounded Corners 5">
                <a:extLst>
                  <a:ext uri="{FF2B5EF4-FFF2-40B4-BE49-F238E27FC236}">
                    <a16:creationId xmlns:a16="http://schemas.microsoft.com/office/drawing/2014/main" id="{F7CC84DA-2C2C-12C2-FEE3-AD78E7C166BF}"/>
                  </a:ext>
                </a:extLst>
              </p:cNvPr>
              <p:cNvSpPr/>
              <p:nvPr/>
            </p:nvSpPr>
            <p:spPr>
              <a:xfrm>
                <a:off x="9889133" y="758466"/>
                <a:ext cx="2219129" cy="600364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 sz="1050">
                  <a:solidFill>
                    <a:schemeClr val="tx2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F47416-81C0-6810-C4A5-5FE4058318A3}"/>
                  </a:ext>
                </a:extLst>
              </p:cNvPr>
              <p:cNvSpPr txBox="1"/>
              <p:nvPr/>
            </p:nvSpPr>
            <p:spPr>
              <a:xfrm>
                <a:off x="10108271" y="869685"/>
                <a:ext cx="367991" cy="500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400">
                    <a:solidFill>
                      <a:srgbClr val="92D050"/>
                    </a:solidFill>
                  </a:rPr>
                  <a:t>$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14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E82EC-973E-4F00-675A-863A0716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59" y="1435768"/>
            <a:ext cx="7277099" cy="3986463"/>
          </a:xfrm>
        </p:spPr>
        <p:txBody>
          <a:bodyPr/>
          <a:lstStyle/>
          <a:p>
            <a:r>
              <a:rPr lang="en-US" dirty="0"/>
              <a:t>Edge Connect</a:t>
            </a:r>
          </a:p>
        </p:txBody>
      </p:sp>
    </p:spTree>
    <p:extLst>
      <p:ext uri="{BB962C8B-B14F-4D97-AF65-F5344CB8AC3E}">
        <p14:creationId xmlns:p14="http://schemas.microsoft.com/office/powerpoint/2010/main" val="141603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829423" y="3570804"/>
            <a:ext cx="2594575" cy="0"/>
          </a:xfrm>
          <a:prstGeom prst="line">
            <a:avLst/>
          </a:prstGeom>
        </p:spPr>
        <p:style>
          <a:lnRef idx="3">
            <a:srgbClr val="005073"/>
          </a:lnRef>
          <a:fillRef idx="0">
            <a:srgbClr val="005073"/>
          </a:fillRef>
          <a:effectRef idx="2">
            <a:srgbClr val="005073"/>
          </a:effectRef>
          <a:fontRef idx="minor">
            <a:srgbClr val="282828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82828"/>
                </a:solidFill>
              </a:rPr>
              <a:t>Edge Connect – Equinix Fabric (ECX)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B056F2-2EB0-C440-9816-78C20DE36A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8269" y="1597152"/>
            <a:ext cx="5645236" cy="4753952"/>
          </a:xfrm>
        </p:spPr>
        <p:txBody>
          <a:bodyPr>
            <a:normAutofit fontScale="85000" lnSpcReduction="20000"/>
          </a:bodyPr>
          <a:lstStyle/>
          <a:p>
            <a:pPr marL="76198" indent="0">
              <a:buNone/>
            </a:pPr>
            <a:r>
              <a:rPr lang="en-US" sz="1867" u="sng">
                <a:solidFill>
                  <a:srgbClr val="282828"/>
                </a:solidFill>
              </a:rPr>
              <a:t>Benefits</a:t>
            </a:r>
          </a:p>
          <a:p>
            <a:r>
              <a:rPr lang="en-US" sz="1600">
                <a:solidFill>
                  <a:srgbClr val="282828"/>
                </a:solidFill>
              </a:rPr>
              <a:t>Private circuit (not over internet)</a:t>
            </a:r>
          </a:p>
          <a:p>
            <a:r>
              <a:rPr lang="en-US" sz="1600">
                <a:solidFill>
                  <a:srgbClr val="282828"/>
                </a:solidFill>
              </a:rPr>
              <a:t>Deterministic network path </a:t>
            </a:r>
          </a:p>
          <a:p>
            <a:r>
              <a:rPr lang="en-US" sz="1600">
                <a:solidFill>
                  <a:srgbClr val="282828"/>
                </a:solidFill>
              </a:rPr>
              <a:t>Predictable and stable latency and jitter</a:t>
            </a:r>
          </a:p>
          <a:p>
            <a:r>
              <a:rPr lang="en-US" sz="1600">
                <a:solidFill>
                  <a:srgbClr val="282828"/>
                </a:solidFill>
              </a:rPr>
              <a:t>Guaranteed bandwidth</a:t>
            </a:r>
          </a:p>
          <a:p>
            <a:r>
              <a:rPr lang="en-US" sz="1600">
                <a:solidFill>
                  <a:srgbClr val="282828"/>
                </a:solidFill>
              </a:rPr>
              <a:t>Speed options: 200M, 500M, 1G, 2G, 5G,10G</a:t>
            </a:r>
            <a:endParaRPr lang="en-US" sz="1867"/>
          </a:p>
          <a:p>
            <a:pPr marL="76198" indent="0">
              <a:buNone/>
            </a:pPr>
            <a:r>
              <a:rPr lang="en-US" sz="1867" u="sng">
                <a:solidFill>
                  <a:srgbClr val="282828"/>
                </a:solidFill>
              </a:rPr>
              <a:t>Available Services</a:t>
            </a:r>
            <a:endParaRPr lang="en-US" sz="1600">
              <a:solidFill>
                <a:srgbClr val="282828"/>
              </a:solidFill>
            </a:endParaRPr>
          </a:p>
          <a:p>
            <a:r>
              <a:rPr lang="en-US" sz="1600">
                <a:solidFill>
                  <a:srgbClr val="282828"/>
                </a:solidFill>
              </a:rPr>
              <a:t>Webex Calling (MT and DI) *</a:t>
            </a:r>
          </a:p>
          <a:p>
            <a:r>
              <a:rPr lang="en-US" sz="1600">
                <a:solidFill>
                  <a:srgbClr val="282828"/>
                </a:solidFill>
              </a:rPr>
              <a:t>Webex Meetings</a:t>
            </a:r>
          </a:p>
          <a:p>
            <a:r>
              <a:rPr lang="en-US" sz="1600">
                <a:solidFill>
                  <a:srgbClr val="282828"/>
                </a:solidFill>
              </a:rPr>
              <a:t>Webex app, Devices and Video Mesh media **</a:t>
            </a:r>
          </a:p>
          <a:p>
            <a:r>
              <a:rPr lang="en-US" sz="1600">
                <a:solidFill>
                  <a:srgbClr val="282828"/>
                </a:solidFill>
              </a:rPr>
              <a:t>Webex Edge Audio</a:t>
            </a:r>
          </a:p>
          <a:p>
            <a:pPr marL="76198" indent="0">
              <a:buNone/>
            </a:pPr>
            <a:r>
              <a:rPr lang="en-US" sz="1400">
                <a:solidFill>
                  <a:srgbClr val="282828"/>
                </a:solidFill>
              </a:rPr>
              <a:t>* DI requires separate Equinix Fabric VCs (until “triple play” with single VC is supported)</a:t>
            </a:r>
          </a:p>
          <a:p>
            <a:pPr marL="76198" indent="0">
              <a:buNone/>
            </a:pPr>
            <a:r>
              <a:rPr lang="en-US" sz="1400">
                <a:solidFill>
                  <a:srgbClr val="282828"/>
                </a:solidFill>
              </a:rPr>
              <a:t>** Webex app, Webex Devices and Video Mesh require internet access for signaling</a:t>
            </a:r>
            <a:endParaRPr lang="en-US" sz="933"/>
          </a:p>
          <a:p>
            <a:endParaRPr lang="en-US" sz="2400"/>
          </a:p>
        </p:txBody>
      </p:sp>
      <p:pic>
        <p:nvPicPr>
          <p:cNvPr id="34" name="Picture 33" descr="cloud-ex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96" y="2986961"/>
            <a:ext cx="1057539" cy="1056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859" y="4043096"/>
            <a:ext cx="1859312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1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Enterprise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26542" y="4043095"/>
            <a:ext cx="2214127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1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Equinix Fabric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12039" y="4077192"/>
            <a:ext cx="1859312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1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Cisco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1610" y="3146321"/>
            <a:ext cx="1207813" cy="897155"/>
            <a:chOff x="603244" y="4119106"/>
            <a:chExt cx="1208128" cy="897389"/>
          </a:xfrm>
        </p:grpSpPr>
        <p:sp>
          <p:nvSpPr>
            <p:cNvPr id="8" name="Oval 7"/>
            <p:cNvSpPr/>
            <p:nvPr/>
          </p:nvSpPr>
          <p:spPr>
            <a:xfrm>
              <a:off x="603244" y="4119106"/>
              <a:ext cx="1208128" cy="897389"/>
            </a:xfrm>
            <a:prstGeom prst="ellipse">
              <a:avLst/>
            </a:prstGeom>
            <a:solidFill>
              <a:srgbClr val="6EBE4A"/>
            </a:solidFill>
            <a:ln>
              <a:solidFill>
                <a:srgbClr val="00BCEB"/>
              </a:solidFill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39" name="Group 120"/>
            <p:cNvGrpSpPr>
              <a:grpSpLocks noChangeAspect="1"/>
            </p:cNvGrpSpPr>
            <p:nvPr/>
          </p:nvGrpSpPr>
          <p:grpSpPr>
            <a:xfrm>
              <a:off x="690636" y="4174510"/>
              <a:ext cx="1038014" cy="720010"/>
              <a:chOff x="5952996" y="1793586"/>
              <a:chExt cx="1159185" cy="964925"/>
            </a:xfrm>
            <a:solidFill>
              <a:srgbClr val="2968AF"/>
            </a:solidFill>
            <a:effectLst/>
          </p:grpSpPr>
          <p:grpSp>
            <p:nvGrpSpPr>
              <p:cNvPr id="40" name="Group 121"/>
              <p:cNvGrpSpPr/>
              <p:nvPr/>
            </p:nvGrpSpPr>
            <p:grpSpPr>
              <a:xfrm>
                <a:off x="5952996" y="2089963"/>
                <a:ext cx="317293" cy="407966"/>
                <a:chOff x="-1550988" y="2646363"/>
                <a:chExt cx="463550" cy="471488"/>
              </a:xfrm>
              <a:grpFill/>
            </p:grpSpPr>
            <p:sp>
              <p:nvSpPr>
                <p:cNvPr id="67" name="Freeform 27"/>
                <p:cNvSpPr>
                  <a:spLocks/>
                </p:cNvSpPr>
                <p:nvPr/>
              </p:nvSpPr>
              <p:spPr bwMode="auto">
                <a:xfrm>
                  <a:off x="-1550988" y="2646363"/>
                  <a:ext cx="134938" cy="471488"/>
                </a:xfrm>
                <a:custGeom>
                  <a:avLst/>
                  <a:gdLst>
                    <a:gd name="T0" fmla="*/ 0 w 36"/>
                    <a:gd name="T1" fmla="*/ 62 h 126"/>
                    <a:gd name="T2" fmla="*/ 5 w 36"/>
                    <a:gd name="T3" fmla="*/ 17 h 126"/>
                    <a:gd name="T4" fmla="*/ 28 w 36"/>
                    <a:gd name="T5" fmla="*/ 5 h 126"/>
                    <a:gd name="T6" fmla="*/ 30 w 36"/>
                    <a:gd name="T7" fmla="*/ 6 h 126"/>
                    <a:gd name="T8" fmla="*/ 34 w 36"/>
                    <a:gd name="T9" fmla="*/ 14 h 126"/>
                    <a:gd name="T10" fmla="*/ 27 w 36"/>
                    <a:gd name="T11" fmla="*/ 35 h 126"/>
                    <a:gd name="T12" fmla="*/ 21 w 36"/>
                    <a:gd name="T13" fmla="*/ 40 h 126"/>
                    <a:gd name="T14" fmla="*/ 14 w 36"/>
                    <a:gd name="T15" fmla="*/ 46 h 126"/>
                    <a:gd name="T16" fmla="*/ 14 w 36"/>
                    <a:gd name="T17" fmla="*/ 82 h 126"/>
                    <a:gd name="T18" fmla="*/ 21 w 36"/>
                    <a:gd name="T19" fmla="*/ 89 h 126"/>
                    <a:gd name="T20" fmla="*/ 27 w 36"/>
                    <a:gd name="T21" fmla="*/ 93 h 126"/>
                    <a:gd name="T22" fmla="*/ 34 w 36"/>
                    <a:gd name="T23" fmla="*/ 116 h 126"/>
                    <a:gd name="T24" fmla="*/ 32 w 36"/>
                    <a:gd name="T25" fmla="*/ 121 h 126"/>
                    <a:gd name="T26" fmla="*/ 21 w 36"/>
                    <a:gd name="T27" fmla="*/ 125 h 126"/>
                    <a:gd name="T28" fmla="*/ 5 w 36"/>
                    <a:gd name="T29" fmla="*/ 112 h 126"/>
                    <a:gd name="T30" fmla="*/ 1 w 36"/>
                    <a:gd name="T31" fmla="*/ 77 h 126"/>
                    <a:gd name="T32" fmla="*/ 0 w 36"/>
                    <a:gd name="T33" fmla="*/ 62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126">
                      <a:moveTo>
                        <a:pt x="0" y="62"/>
                      </a:moveTo>
                      <a:cubicBezTo>
                        <a:pt x="1" y="47"/>
                        <a:pt x="2" y="32"/>
                        <a:pt x="5" y="17"/>
                      </a:cubicBezTo>
                      <a:cubicBezTo>
                        <a:pt x="6" y="5"/>
                        <a:pt x="16" y="0"/>
                        <a:pt x="28" y="5"/>
                      </a:cubicBezTo>
                      <a:cubicBezTo>
                        <a:pt x="28" y="5"/>
                        <a:pt x="29" y="6"/>
                        <a:pt x="30" y="6"/>
                      </a:cubicBezTo>
                      <a:cubicBezTo>
                        <a:pt x="35" y="7"/>
                        <a:pt x="36" y="10"/>
                        <a:pt x="34" y="14"/>
                      </a:cubicBezTo>
                      <a:cubicBezTo>
                        <a:pt x="31" y="21"/>
                        <a:pt x="29" y="28"/>
                        <a:pt x="27" y="35"/>
                      </a:cubicBezTo>
                      <a:cubicBezTo>
                        <a:pt x="26" y="38"/>
                        <a:pt x="25" y="40"/>
                        <a:pt x="21" y="40"/>
                      </a:cubicBezTo>
                      <a:cubicBezTo>
                        <a:pt x="16" y="39"/>
                        <a:pt x="14" y="41"/>
                        <a:pt x="14" y="46"/>
                      </a:cubicBezTo>
                      <a:cubicBezTo>
                        <a:pt x="14" y="58"/>
                        <a:pt x="14" y="70"/>
                        <a:pt x="14" y="82"/>
                      </a:cubicBezTo>
                      <a:cubicBezTo>
                        <a:pt x="14" y="87"/>
                        <a:pt x="16" y="89"/>
                        <a:pt x="21" y="89"/>
                      </a:cubicBezTo>
                      <a:cubicBezTo>
                        <a:pt x="24" y="88"/>
                        <a:pt x="26" y="90"/>
                        <a:pt x="27" y="93"/>
                      </a:cubicBezTo>
                      <a:cubicBezTo>
                        <a:pt x="29" y="101"/>
                        <a:pt x="32" y="108"/>
                        <a:pt x="34" y="116"/>
                      </a:cubicBezTo>
                      <a:cubicBezTo>
                        <a:pt x="35" y="119"/>
                        <a:pt x="35" y="120"/>
                        <a:pt x="32" y="121"/>
                      </a:cubicBezTo>
                      <a:cubicBezTo>
                        <a:pt x="28" y="123"/>
                        <a:pt x="25" y="125"/>
                        <a:pt x="21" y="125"/>
                      </a:cubicBezTo>
                      <a:cubicBezTo>
                        <a:pt x="13" y="126"/>
                        <a:pt x="6" y="120"/>
                        <a:pt x="5" y="112"/>
                      </a:cubicBezTo>
                      <a:cubicBezTo>
                        <a:pt x="3" y="101"/>
                        <a:pt x="2" y="89"/>
                        <a:pt x="1" y="77"/>
                      </a:cubicBezTo>
                      <a:cubicBezTo>
                        <a:pt x="1" y="72"/>
                        <a:pt x="0" y="62"/>
                        <a:pt x="0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Freeform 28"/>
                <p:cNvSpPr>
                  <a:spLocks noEditPoints="1"/>
                </p:cNvSpPr>
                <p:nvPr/>
              </p:nvSpPr>
              <p:spPr bwMode="auto">
                <a:xfrm>
                  <a:off x="-1484313" y="2706688"/>
                  <a:ext cx="396875" cy="366713"/>
                </a:xfrm>
                <a:custGeom>
                  <a:avLst/>
                  <a:gdLst>
                    <a:gd name="T0" fmla="*/ 98 w 106"/>
                    <a:gd name="T1" fmla="*/ 0 h 98"/>
                    <a:gd name="T2" fmla="*/ 18 w 106"/>
                    <a:gd name="T3" fmla="*/ 4 h 98"/>
                    <a:gd name="T4" fmla="*/ 4 w 106"/>
                    <a:gd name="T5" fmla="*/ 28 h 98"/>
                    <a:gd name="T6" fmla="*/ 0 w 106"/>
                    <a:gd name="T7" fmla="*/ 68 h 98"/>
                    <a:gd name="T8" fmla="*/ 19 w 106"/>
                    <a:gd name="T9" fmla="*/ 94 h 98"/>
                    <a:gd name="T10" fmla="*/ 98 w 106"/>
                    <a:gd name="T11" fmla="*/ 98 h 98"/>
                    <a:gd name="T12" fmla="*/ 106 w 106"/>
                    <a:gd name="T13" fmla="*/ 8 h 98"/>
                    <a:gd name="T14" fmla="*/ 40 w 106"/>
                    <a:gd name="T15" fmla="*/ 70 h 98"/>
                    <a:gd name="T16" fmla="*/ 52 w 106"/>
                    <a:gd name="T17" fmla="*/ 70 h 98"/>
                    <a:gd name="T18" fmla="*/ 46 w 106"/>
                    <a:gd name="T19" fmla="*/ 59 h 98"/>
                    <a:gd name="T20" fmla="*/ 46 w 106"/>
                    <a:gd name="T21" fmla="*/ 48 h 98"/>
                    <a:gd name="T22" fmla="*/ 46 w 106"/>
                    <a:gd name="T23" fmla="*/ 59 h 98"/>
                    <a:gd name="T24" fmla="*/ 40 w 106"/>
                    <a:gd name="T25" fmla="*/ 38 h 98"/>
                    <a:gd name="T26" fmla="*/ 52 w 106"/>
                    <a:gd name="T27" fmla="*/ 38 h 98"/>
                    <a:gd name="T28" fmla="*/ 63 w 106"/>
                    <a:gd name="T29" fmla="*/ 75 h 98"/>
                    <a:gd name="T30" fmla="*/ 63 w 106"/>
                    <a:gd name="T31" fmla="*/ 64 h 98"/>
                    <a:gd name="T32" fmla="*/ 63 w 106"/>
                    <a:gd name="T33" fmla="*/ 75 h 98"/>
                    <a:gd name="T34" fmla="*/ 57 w 106"/>
                    <a:gd name="T35" fmla="*/ 54 h 98"/>
                    <a:gd name="T36" fmla="*/ 69 w 106"/>
                    <a:gd name="T37" fmla="*/ 54 h 98"/>
                    <a:gd name="T38" fmla="*/ 63 w 106"/>
                    <a:gd name="T39" fmla="*/ 44 h 98"/>
                    <a:gd name="T40" fmla="*/ 63 w 106"/>
                    <a:gd name="T41" fmla="*/ 32 h 98"/>
                    <a:gd name="T42" fmla="*/ 63 w 106"/>
                    <a:gd name="T43" fmla="*/ 44 h 98"/>
                    <a:gd name="T44" fmla="*/ 75 w 106"/>
                    <a:gd name="T45" fmla="*/ 70 h 98"/>
                    <a:gd name="T46" fmla="*/ 86 w 106"/>
                    <a:gd name="T47" fmla="*/ 70 h 98"/>
                    <a:gd name="T48" fmla="*/ 80 w 106"/>
                    <a:gd name="T49" fmla="*/ 59 h 98"/>
                    <a:gd name="T50" fmla="*/ 80 w 106"/>
                    <a:gd name="T51" fmla="*/ 48 h 98"/>
                    <a:gd name="T52" fmla="*/ 80 w 106"/>
                    <a:gd name="T53" fmla="*/ 59 h 98"/>
                    <a:gd name="T54" fmla="*/ 75 w 106"/>
                    <a:gd name="T55" fmla="*/ 38 h 98"/>
                    <a:gd name="T56" fmla="*/ 86 w 106"/>
                    <a:gd name="T57" fmla="*/ 38 h 98"/>
                    <a:gd name="T58" fmla="*/ 83 w 106"/>
                    <a:gd name="T59" fmla="*/ 24 h 98"/>
                    <a:gd name="T60" fmla="*/ 42 w 106"/>
                    <a:gd name="T61" fmla="*/ 24 h 98"/>
                    <a:gd name="T62" fmla="*/ 49 w 106"/>
                    <a:gd name="T63" fmla="*/ 8 h 98"/>
                    <a:gd name="T64" fmla="*/ 93 w 106"/>
                    <a:gd name="T65" fmla="*/ 1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6" h="98">
                      <a:moveTo>
                        <a:pt x="106" y="8"/>
                      </a:moveTo>
                      <a:cubicBezTo>
                        <a:pt x="106" y="2"/>
                        <a:pt x="104" y="0"/>
                        <a:pt x="98" y="0"/>
                      </a:cubicBezTo>
                      <a:cubicBezTo>
                        <a:pt x="73" y="0"/>
                        <a:pt x="48" y="0"/>
                        <a:pt x="23" y="0"/>
                      </a:cubicBezTo>
                      <a:cubicBezTo>
                        <a:pt x="20" y="0"/>
                        <a:pt x="19" y="1"/>
                        <a:pt x="18" y="4"/>
                      </a:cubicBezTo>
                      <a:cubicBezTo>
                        <a:pt x="17" y="10"/>
                        <a:pt x="15" y="16"/>
                        <a:pt x="13" y="22"/>
                      </a:cubicBezTo>
                      <a:cubicBezTo>
                        <a:pt x="11" y="26"/>
                        <a:pt x="9" y="28"/>
                        <a:pt x="4" y="28"/>
                      </a:cubicBezTo>
                      <a:cubicBezTo>
                        <a:pt x="3" y="28"/>
                        <a:pt x="2" y="28"/>
                        <a:pt x="0" y="28"/>
                      </a:cubicBezTo>
                      <a:cubicBezTo>
                        <a:pt x="0" y="41"/>
                        <a:pt x="0" y="55"/>
                        <a:pt x="0" y="68"/>
                      </a:cubicBezTo>
                      <a:cubicBezTo>
                        <a:pt x="10" y="68"/>
                        <a:pt x="11" y="69"/>
                        <a:pt x="14" y="77"/>
                      </a:cubicBezTo>
                      <a:cubicBezTo>
                        <a:pt x="16" y="83"/>
                        <a:pt x="17" y="89"/>
                        <a:pt x="19" y="94"/>
                      </a:cubicBezTo>
                      <a:cubicBezTo>
                        <a:pt x="20" y="97"/>
                        <a:pt x="21" y="98"/>
                        <a:pt x="24" y="98"/>
                      </a:cubicBezTo>
                      <a:cubicBezTo>
                        <a:pt x="49" y="98"/>
                        <a:pt x="73" y="98"/>
                        <a:pt x="98" y="98"/>
                      </a:cubicBezTo>
                      <a:cubicBezTo>
                        <a:pt x="104" y="98"/>
                        <a:pt x="106" y="96"/>
                        <a:pt x="106" y="90"/>
                      </a:cubicBezTo>
                      <a:cubicBezTo>
                        <a:pt x="106" y="63"/>
                        <a:pt x="106" y="35"/>
                        <a:pt x="106" y="8"/>
                      </a:cubicBezTo>
                      <a:close/>
                      <a:moveTo>
                        <a:pt x="46" y="75"/>
                      </a:moveTo>
                      <a:cubicBezTo>
                        <a:pt x="43" y="75"/>
                        <a:pt x="40" y="73"/>
                        <a:pt x="40" y="70"/>
                      </a:cubicBezTo>
                      <a:cubicBezTo>
                        <a:pt x="40" y="67"/>
                        <a:pt x="43" y="64"/>
                        <a:pt x="46" y="64"/>
                      </a:cubicBezTo>
                      <a:cubicBezTo>
                        <a:pt x="49" y="64"/>
                        <a:pt x="52" y="67"/>
                        <a:pt x="52" y="70"/>
                      </a:cubicBezTo>
                      <a:cubicBezTo>
                        <a:pt x="52" y="73"/>
                        <a:pt x="49" y="75"/>
                        <a:pt x="46" y="75"/>
                      </a:cubicBezTo>
                      <a:close/>
                      <a:moveTo>
                        <a:pt x="46" y="59"/>
                      </a:moveTo>
                      <a:cubicBezTo>
                        <a:pt x="43" y="59"/>
                        <a:pt x="40" y="57"/>
                        <a:pt x="40" y="54"/>
                      </a:cubicBezTo>
                      <a:cubicBezTo>
                        <a:pt x="40" y="51"/>
                        <a:pt x="43" y="48"/>
                        <a:pt x="46" y="48"/>
                      </a:cubicBezTo>
                      <a:cubicBezTo>
                        <a:pt x="49" y="48"/>
                        <a:pt x="52" y="51"/>
                        <a:pt x="52" y="54"/>
                      </a:cubicBezTo>
                      <a:cubicBezTo>
                        <a:pt x="52" y="57"/>
                        <a:pt x="49" y="59"/>
                        <a:pt x="46" y="59"/>
                      </a:cubicBezTo>
                      <a:close/>
                      <a:moveTo>
                        <a:pt x="46" y="44"/>
                      </a:moveTo>
                      <a:cubicBezTo>
                        <a:pt x="43" y="44"/>
                        <a:pt x="40" y="41"/>
                        <a:pt x="40" y="38"/>
                      </a:cubicBezTo>
                      <a:cubicBezTo>
                        <a:pt x="40" y="35"/>
                        <a:pt x="43" y="32"/>
                        <a:pt x="46" y="32"/>
                      </a:cubicBezTo>
                      <a:cubicBezTo>
                        <a:pt x="49" y="32"/>
                        <a:pt x="52" y="35"/>
                        <a:pt x="52" y="38"/>
                      </a:cubicBezTo>
                      <a:cubicBezTo>
                        <a:pt x="52" y="41"/>
                        <a:pt x="49" y="44"/>
                        <a:pt x="46" y="44"/>
                      </a:cubicBezTo>
                      <a:close/>
                      <a:moveTo>
                        <a:pt x="63" y="75"/>
                      </a:moveTo>
                      <a:cubicBezTo>
                        <a:pt x="60" y="75"/>
                        <a:pt x="57" y="73"/>
                        <a:pt x="57" y="70"/>
                      </a:cubicBezTo>
                      <a:cubicBezTo>
                        <a:pt x="57" y="67"/>
                        <a:pt x="60" y="64"/>
                        <a:pt x="63" y="64"/>
                      </a:cubicBezTo>
                      <a:cubicBezTo>
                        <a:pt x="66" y="64"/>
                        <a:pt x="69" y="67"/>
                        <a:pt x="69" y="70"/>
                      </a:cubicBezTo>
                      <a:cubicBezTo>
                        <a:pt x="69" y="73"/>
                        <a:pt x="66" y="75"/>
                        <a:pt x="63" y="75"/>
                      </a:cubicBezTo>
                      <a:close/>
                      <a:moveTo>
                        <a:pt x="63" y="59"/>
                      </a:moveTo>
                      <a:cubicBezTo>
                        <a:pt x="60" y="59"/>
                        <a:pt x="57" y="57"/>
                        <a:pt x="57" y="54"/>
                      </a:cubicBezTo>
                      <a:cubicBezTo>
                        <a:pt x="57" y="51"/>
                        <a:pt x="60" y="48"/>
                        <a:pt x="63" y="48"/>
                      </a:cubicBezTo>
                      <a:cubicBezTo>
                        <a:pt x="66" y="48"/>
                        <a:pt x="69" y="51"/>
                        <a:pt x="69" y="54"/>
                      </a:cubicBezTo>
                      <a:cubicBezTo>
                        <a:pt x="69" y="57"/>
                        <a:pt x="66" y="59"/>
                        <a:pt x="63" y="59"/>
                      </a:cubicBezTo>
                      <a:close/>
                      <a:moveTo>
                        <a:pt x="63" y="44"/>
                      </a:moveTo>
                      <a:cubicBezTo>
                        <a:pt x="60" y="44"/>
                        <a:pt x="57" y="41"/>
                        <a:pt x="57" y="38"/>
                      </a:cubicBezTo>
                      <a:cubicBezTo>
                        <a:pt x="57" y="35"/>
                        <a:pt x="60" y="32"/>
                        <a:pt x="63" y="32"/>
                      </a:cubicBezTo>
                      <a:cubicBezTo>
                        <a:pt x="66" y="32"/>
                        <a:pt x="69" y="35"/>
                        <a:pt x="69" y="38"/>
                      </a:cubicBezTo>
                      <a:cubicBezTo>
                        <a:pt x="69" y="41"/>
                        <a:pt x="66" y="44"/>
                        <a:pt x="63" y="44"/>
                      </a:cubicBezTo>
                      <a:close/>
                      <a:moveTo>
                        <a:pt x="80" y="75"/>
                      </a:moveTo>
                      <a:cubicBezTo>
                        <a:pt x="77" y="75"/>
                        <a:pt x="75" y="73"/>
                        <a:pt x="75" y="70"/>
                      </a:cubicBezTo>
                      <a:cubicBezTo>
                        <a:pt x="75" y="67"/>
                        <a:pt x="77" y="64"/>
                        <a:pt x="80" y="64"/>
                      </a:cubicBezTo>
                      <a:cubicBezTo>
                        <a:pt x="83" y="64"/>
                        <a:pt x="86" y="67"/>
                        <a:pt x="86" y="70"/>
                      </a:cubicBezTo>
                      <a:cubicBezTo>
                        <a:pt x="86" y="73"/>
                        <a:pt x="83" y="75"/>
                        <a:pt x="80" y="75"/>
                      </a:cubicBezTo>
                      <a:close/>
                      <a:moveTo>
                        <a:pt x="80" y="59"/>
                      </a:moveTo>
                      <a:cubicBezTo>
                        <a:pt x="77" y="59"/>
                        <a:pt x="75" y="57"/>
                        <a:pt x="75" y="54"/>
                      </a:cubicBezTo>
                      <a:cubicBezTo>
                        <a:pt x="75" y="51"/>
                        <a:pt x="77" y="48"/>
                        <a:pt x="80" y="48"/>
                      </a:cubicBezTo>
                      <a:cubicBezTo>
                        <a:pt x="83" y="48"/>
                        <a:pt x="86" y="51"/>
                        <a:pt x="86" y="54"/>
                      </a:cubicBezTo>
                      <a:cubicBezTo>
                        <a:pt x="86" y="57"/>
                        <a:pt x="83" y="59"/>
                        <a:pt x="80" y="59"/>
                      </a:cubicBezTo>
                      <a:close/>
                      <a:moveTo>
                        <a:pt x="80" y="44"/>
                      </a:moveTo>
                      <a:cubicBezTo>
                        <a:pt x="77" y="44"/>
                        <a:pt x="75" y="41"/>
                        <a:pt x="75" y="38"/>
                      </a:cubicBezTo>
                      <a:cubicBezTo>
                        <a:pt x="75" y="35"/>
                        <a:pt x="77" y="32"/>
                        <a:pt x="80" y="32"/>
                      </a:cubicBezTo>
                      <a:cubicBezTo>
                        <a:pt x="83" y="32"/>
                        <a:pt x="86" y="35"/>
                        <a:pt x="86" y="38"/>
                      </a:cubicBezTo>
                      <a:cubicBezTo>
                        <a:pt x="86" y="41"/>
                        <a:pt x="83" y="44"/>
                        <a:pt x="80" y="44"/>
                      </a:cubicBezTo>
                      <a:close/>
                      <a:moveTo>
                        <a:pt x="83" y="24"/>
                      </a:moveTo>
                      <a:cubicBezTo>
                        <a:pt x="77" y="24"/>
                        <a:pt x="71" y="24"/>
                        <a:pt x="65" y="24"/>
                      </a:cubicBezTo>
                      <a:cubicBezTo>
                        <a:pt x="58" y="24"/>
                        <a:pt x="50" y="24"/>
                        <a:pt x="42" y="24"/>
                      </a:cubicBezTo>
                      <a:cubicBezTo>
                        <a:pt x="39" y="24"/>
                        <a:pt x="38" y="23"/>
                        <a:pt x="38" y="20"/>
                      </a:cubicBezTo>
                      <a:cubicBezTo>
                        <a:pt x="39" y="6"/>
                        <a:pt x="36" y="9"/>
                        <a:pt x="49" y="8"/>
                      </a:cubicBezTo>
                      <a:cubicBezTo>
                        <a:pt x="62" y="8"/>
                        <a:pt x="75" y="8"/>
                        <a:pt x="88" y="8"/>
                      </a:cubicBezTo>
                      <a:cubicBezTo>
                        <a:pt x="92" y="8"/>
                        <a:pt x="93" y="9"/>
                        <a:pt x="93" y="13"/>
                      </a:cubicBezTo>
                      <a:cubicBezTo>
                        <a:pt x="93" y="26"/>
                        <a:pt x="94" y="24"/>
                        <a:pt x="8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41" name="Group 122"/>
              <p:cNvGrpSpPr/>
              <p:nvPr/>
            </p:nvGrpSpPr>
            <p:grpSpPr>
              <a:xfrm>
                <a:off x="6270827" y="2365445"/>
                <a:ext cx="495862" cy="393066"/>
                <a:chOff x="4053191" y="2942045"/>
                <a:chExt cx="1058217" cy="682204"/>
              </a:xfrm>
              <a:grpFill/>
            </p:grpSpPr>
            <p:grpSp>
              <p:nvGrpSpPr>
                <p:cNvPr id="54" name="Group 135"/>
                <p:cNvGrpSpPr/>
                <p:nvPr/>
              </p:nvGrpSpPr>
              <p:grpSpPr>
                <a:xfrm>
                  <a:off x="4053191" y="2942045"/>
                  <a:ext cx="1058217" cy="682204"/>
                  <a:chOff x="2991950" y="3519826"/>
                  <a:chExt cx="720404" cy="464425"/>
                </a:xfrm>
                <a:grpFill/>
              </p:grpSpPr>
              <p:sp>
                <p:nvSpPr>
                  <p:cNvPr id="65" name="Freeform 75"/>
                  <p:cNvSpPr>
                    <a:spLocks/>
                  </p:cNvSpPr>
                  <p:nvPr/>
                </p:nvSpPr>
                <p:spPr bwMode="auto">
                  <a:xfrm>
                    <a:off x="2991950" y="3853967"/>
                    <a:ext cx="720404" cy="130284"/>
                  </a:xfrm>
                  <a:custGeom>
                    <a:avLst/>
                    <a:gdLst/>
                    <a:ahLst/>
                    <a:cxnLst>
                      <a:cxn ang="0">
                        <a:pos x="0" y="85"/>
                      </a:cxn>
                      <a:cxn ang="0">
                        <a:pos x="54" y="0"/>
                      </a:cxn>
                      <a:cxn ang="0">
                        <a:pos x="418" y="0"/>
                      </a:cxn>
                      <a:cxn ang="0">
                        <a:pos x="470" y="85"/>
                      </a:cxn>
                      <a:cxn ang="0">
                        <a:pos x="0" y="85"/>
                      </a:cxn>
                    </a:cxnLst>
                    <a:rect l="0" t="0" r="r" b="b"/>
                    <a:pathLst>
                      <a:path w="470" h="85">
                        <a:moveTo>
                          <a:pt x="0" y="85"/>
                        </a:moveTo>
                        <a:lnTo>
                          <a:pt x="54" y="0"/>
                        </a:lnTo>
                        <a:lnTo>
                          <a:pt x="418" y="0"/>
                        </a:lnTo>
                        <a:lnTo>
                          <a:pt x="470" y="85"/>
                        </a:lnTo>
                        <a:lnTo>
                          <a:pt x="0" y="8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6" name="Freeform 76"/>
                  <p:cNvSpPr>
                    <a:spLocks noEditPoints="1"/>
                  </p:cNvSpPr>
                  <p:nvPr/>
                </p:nvSpPr>
                <p:spPr bwMode="auto">
                  <a:xfrm>
                    <a:off x="3079319" y="3519826"/>
                    <a:ext cx="550267" cy="318815"/>
                  </a:xfrm>
                  <a:custGeom>
                    <a:avLst/>
                    <a:gdLst/>
                    <a:ahLst/>
                    <a:cxnLst>
                      <a:cxn ang="0">
                        <a:pos x="142" y="0"/>
                      </a:cxn>
                      <a:cxn ang="0">
                        <a:pos x="10" y="0"/>
                      </a:cxn>
                      <a:cxn ang="0">
                        <a:pos x="0" y="10"/>
                      </a:cxn>
                      <a:cxn ang="0">
                        <a:pos x="0" y="88"/>
                      </a:cxn>
                      <a:cxn ang="0">
                        <a:pos x="152" y="88"/>
                      </a:cxn>
                      <a:cxn ang="0">
                        <a:pos x="152" y="10"/>
                      </a:cxn>
                      <a:cxn ang="0">
                        <a:pos x="142" y="0"/>
                      </a:cxn>
                      <a:cxn ang="0">
                        <a:pos x="144" y="73"/>
                      </a:cxn>
                      <a:cxn ang="0">
                        <a:pos x="136" y="80"/>
                      </a:cxn>
                      <a:cxn ang="0">
                        <a:pos x="15" y="80"/>
                      </a:cxn>
                      <a:cxn ang="0">
                        <a:pos x="8" y="73"/>
                      </a:cxn>
                      <a:cxn ang="0">
                        <a:pos x="8" y="16"/>
                      </a:cxn>
                      <a:cxn ang="0">
                        <a:pos x="15" y="8"/>
                      </a:cxn>
                      <a:cxn ang="0">
                        <a:pos x="136" y="8"/>
                      </a:cxn>
                      <a:cxn ang="0">
                        <a:pos x="144" y="16"/>
                      </a:cxn>
                      <a:cxn ang="0">
                        <a:pos x="144" y="73"/>
                      </a:cxn>
                    </a:cxnLst>
                    <a:rect l="0" t="0" r="r" b="b"/>
                    <a:pathLst>
                      <a:path w="152" h="88">
                        <a:moveTo>
                          <a:pt x="14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152" y="88"/>
                          <a:pt x="152" y="88"/>
                          <a:pt x="152" y="88"/>
                        </a:cubicBezTo>
                        <a:cubicBezTo>
                          <a:pt x="152" y="10"/>
                          <a:pt x="152" y="10"/>
                          <a:pt x="152" y="10"/>
                        </a:cubicBezTo>
                        <a:cubicBezTo>
                          <a:pt x="152" y="5"/>
                          <a:pt x="147" y="0"/>
                          <a:pt x="142" y="0"/>
                        </a:cubicBezTo>
                        <a:close/>
                        <a:moveTo>
                          <a:pt x="144" y="73"/>
                        </a:moveTo>
                        <a:cubicBezTo>
                          <a:pt x="144" y="77"/>
                          <a:pt x="140" y="80"/>
                          <a:pt x="136" y="80"/>
                        </a:cubicBezTo>
                        <a:cubicBezTo>
                          <a:pt x="15" y="80"/>
                          <a:pt x="15" y="80"/>
                          <a:pt x="15" y="80"/>
                        </a:cubicBezTo>
                        <a:cubicBezTo>
                          <a:pt x="11" y="80"/>
                          <a:pt x="8" y="77"/>
                          <a:pt x="8" y="73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8" y="12"/>
                          <a:pt x="11" y="8"/>
                          <a:pt x="15" y="8"/>
                        </a:cubicBezTo>
                        <a:cubicBezTo>
                          <a:pt x="136" y="8"/>
                          <a:pt x="136" y="8"/>
                          <a:pt x="136" y="8"/>
                        </a:cubicBezTo>
                        <a:cubicBezTo>
                          <a:pt x="140" y="8"/>
                          <a:pt x="144" y="12"/>
                          <a:pt x="144" y="16"/>
                        </a:cubicBezTo>
                        <a:lnTo>
                          <a:pt x="144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5" name="Group 136"/>
                <p:cNvGrpSpPr/>
                <p:nvPr/>
              </p:nvGrpSpPr>
              <p:grpSpPr>
                <a:xfrm>
                  <a:off x="4262511" y="3055845"/>
                  <a:ext cx="623457" cy="252116"/>
                  <a:chOff x="4262511" y="3055845"/>
                  <a:chExt cx="623457" cy="252116"/>
                </a:xfrm>
                <a:grpFill/>
              </p:grpSpPr>
              <p:grpSp>
                <p:nvGrpSpPr>
                  <p:cNvPr id="56" name="Group 137"/>
                  <p:cNvGrpSpPr/>
                  <p:nvPr/>
                </p:nvGrpSpPr>
                <p:grpSpPr>
                  <a:xfrm>
                    <a:off x="4438652" y="3055845"/>
                    <a:ext cx="266695" cy="252116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63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64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57" name="Group 138"/>
                  <p:cNvGrpSpPr/>
                  <p:nvPr/>
                </p:nvGrpSpPr>
                <p:grpSpPr>
                  <a:xfrm>
                    <a:off x="4703812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61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62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58" name="Group 139"/>
                  <p:cNvGrpSpPr/>
                  <p:nvPr/>
                </p:nvGrpSpPr>
                <p:grpSpPr>
                  <a:xfrm>
                    <a:off x="4262511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59" name="Oval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60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</p:grpSp>
          </p:grpSp>
          <p:sp>
            <p:nvSpPr>
              <p:cNvPr id="42" name="Freeform 16"/>
              <p:cNvSpPr>
                <a:spLocks noEditPoints="1"/>
              </p:cNvSpPr>
              <p:nvPr/>
            </p:nvSpPr>
            <p:spPr bwMode="auto">
              <a:xfrm>
                <a:off x="6766692" y="2117451"/>
                <a:ext cx="345489" cy="316467"/>
              </a:xfrm>
              <a:custGeom>
                <a:avLst/>
                <a:gdLst>
                  <a:gd name="T0" fmla="*/ 28 w 657"/>
                  <a:gd name="T1" fmla="*/ 72 h 555"/>
                  <a:gd name="T2" fmla="*/ 0 w 657"/>
                  <a:gd name="T3" fmla="*/ 439 h 555"/>
                  <a:gd name="T4" fmla="*/ 172 w 657"/>
                  <a:gd name="T5" fmla="*/ 466 h 555"/>
                  <a:gd name="T6" fmla="*/ 200 w 657"/>
                  <a:gd name="T7" fmla="*/ 100 h 555"/>
                  <a:gd name="T8" fmla="*/ 100 w 657"/>
                  <a:gd name="T9" fmla="*/ 89 h 555"/>
                  <a:gd name="T10" fmla="*/ 100 w 657"/>
                  <a:gd name="T11" fmla="*/ 96 h 555"/>
                  <a:gd name="T12" fmla="*/ 100 w 657"/>
                  <a:gd name="T13" fmla="*/ 89 h 555"/>
                  <a:gd name="T14" fmla="*/ 116 w 657"/>
                  <a:gd name="T15" fmla="*/ 106 h 555"/>
                  <a:gd name="T16" fmla="*/ 116 w 657"/>
                  <a:gd name="T17" fmla="*/ 113 h 555"/>
                  <a:gd name="T18" fmla="*/ 81 w 657"/>
                  <a:gd name="T19" fmla="*/ 109 h 555"/>
                  <a:gd name="T20" fmla="*/ 100 w 657"/>
                  <a:gd name="T21" fmla="*/ 450 h 555"/>
                  <a:gd name="T22" fmla="*/ 100 w 657"/>
                  <a:gd name="T23" fmla="*/ 425 h 555"/>
                  <a:gd name="T24" fmla="*/ 100 w 657"/>
                  <a:gd name="T25" fmla="*/ 450 h 555"/>
                  <a:gd name="T26" fmla="*/ 13 w 657"/>
                  <a:gd name="T27" fmla="*/ 409 h 555"/>
                  <a:gd name="T28" fmla="*/ 186 w 657"/>
                  <a:gd name="T29" fmla="*/ 131 h 555"/>
                  <a:gd name="T30" fmla="*/ 571 w 657"/>
                  <a:gd name="T31" fmla="*/ 356 h 555"/>
                  <a:gd name="T32" fmla="*/ 551 w 657"/>
                  <a:gd name="T33" fmla="*/ 0 h 555"/>
                  <a:gd name="T34" fmla="*/ 222 w 657"/>
                  <a:gd name="T35" fmla="*/ 20 h 555"/>
                  <a:gd name="T36" fmla="*/ 241 w 657"/>
                  <a:gd name="T37" fmla="*/ 467 h 555"/>
                  <a:gd name="T38" fmla="*/ 488 w 657"/>
                  <a:gd name="T39" fmla="*/ 460 h 555"/>
                  <a:gd name="T40" fmla="*/ 260 w 657"/>
                  <a:gd name="T41" fmla="*/ 433 h 555"/>
                  <a:gd name="T42" fmla="*/ 255 w 657"/>
                  <a:gd name="T43" fmla="*/ 38 h 555"/>
                  <a:gd name="T44" fmla="*/ 533 w 657"/>
                  <a:gd name="T45" fmla="*/ 34 h 555"/>
                  <a:gd name="T46" fmla="*/ 537 w 657"/>
                  <a:gd name="T47" fmla="*/ 331 h 555"/>
                  <a:gd name="T48" fmla="*/ 546 w 657"/>
                  <a:gd name="T49" fmla="*/ 360 h 555"/>
                  <a:gd name="T50" fmla="*/ 603 w 657"/>
                  <a:gd name="T51" fmla="*/ 308 h 555"/>
                  <a:gd name="T52" fmla="*/ 582 w 657"/>
                  <a:gd name="T53" fmla="*/ 285 h 555"/>
                  <a:gd name="T54" fmla="*/ 626 w 657"/>
                  <a:gd name="T55" fmla="*/ 275 h 555"/>
                  <a:gd name="T56" fmla="*/ 651 w 657"/>
                  <a:gd name="T57" fmla="*/ 340 h 555"/>
                  <a:gd name="T58" fmla="*/ 655 w 657"/>
                  <a:gd name="T59" fmla="*/ 373 h 555"/>
                  <a:gd name="T60" fmla="*/ 624 w 657"/>
                  <a:gd name="T61" fmla="*/ 455 h 555"/>
                  <a:gd name="T62" fmla="*/ 612 w 657"/>
                  <a:gd name="T63" fmla="*/ 548 h 555"/>
                  <a:gd name="T64" fmla="*/ 517 w 657"/>
                  <a:gd name="T65" fmla="*/ 555 h 555"/>
                  <a:gd name="T66" fmla="*/ 507 w 657"/>
                  <a:gd name="T67" fmla="*/ 487 h 555"/>
                  <a:gd name="T68" fmla="*/ 478 w 657"/>
                  <a:gd name="T69" fmla="*/ 375 h 555"/>
                  <a:gd name="T70" fmla="*/ 495 w 657"/>
                  <a:gd name="T71" fmla="*/ 282 h 555"/>
                  <a:gd name="T72" fmla="*/ 535 w 657"/>
                  <a:gd name="T73" fmla="*/ 361 h 555"/>
                  <a:gd name="T74" fmla="*/ 583 w 657"/>
                  <a:gd name="T75" fmla="*/ 360 h 555"/>
                  <a:gd name="T76" fmla="*/ 597 w 657"/>
                  <a:gd name="T77" fmla="*/ 331 h 555"/>
                  <a:gd name="T78" fmla="*/ 399 w 657"/>
                  <a:gd name="T79" fmla="*/ 278 h 555"/>
                  <a:gd name="T80" fmla="*/ 399 w 657"/>
                  <a:gd name="T81" fmla="*/ 321 h 555"/>
                  <a:gd name="T82" fmla="*/ 399 w 657"/>
                  <a:gd name="T83" fmla="*/ 278 h 555"/>
                  <a:gd name="T84" fmla="*/ 455 w 657"/>
                  <a:gd name="T85" fmla="*/ 243 h 555"/>
                  <a:gd name="T86" fmla="*/ 442 w 657"/>
                  <a:gd name="T87" fmla="*/ 275 h 555"/>
                  <a:gd name="T88" fmla="*/ 399 w 657"/>
                  <a:gd name="T89" fmla="*/ 250 h 555"/>
                  <a:gd name="T90" fmla="*/ 356 w 657"/>
                  <a:gd name="T91" fmla="*/ 275 h 555"/>
                  <a:gd name="T92" fmla="*/ 343 w 657"/>
                  <a:gd name="T93" fmla="*/ 243 h 555"/>
                  <a:gd name="T94" fmla="*/ 476 w 657"/>
                  <a:gd name="T95" fmla="*/ 225 h 555"/>
                  <a:gd name="T96" fmla="*/ 494 w 657"/>
                  <a:gd name="T97" fmla="*/ 200 h 555"/>
                  <a:gd name="T98" fmla="*/ 304 w 657"/>
                  <a:gd name="T99" fmla="*/ 200 h 555"/>
                  <a:gd name="T100" fmla="*/ 321 w 657"/>
                  <a:gd name="T101" fmla="*/ 225 h 555"/>
                  <a:gd name="T102" fmla="*/ 399 w 657"/>
                  <a:gd name="T103" fmla="*/ 192 h 555"/>
                  <a:gd name="T104" fmla="*/ 476 w 657"/>
                  <a:gd name="T105" fmla="*/ 22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7" h="555">
                    <a:moveTo>
                      <a:pt x="172" y="72"/>
                    </a:moveTo>
                    <a:cubicBezTo>
                      <a:pt x="28" y="72"/>
                      <a:pt x="28" y="72"/>
                      <a:pt x="28" y="72"/>
                    </a:cubicBezTo>
                    <a:cubicBezTo>
                      <a:pt x="13" y="72"/>
                      <a:pt x="0" y="85"/>
                      <a:pt x="0" y="100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454"/>
                      <a:pt x="13" y="466"/>
                      <a:pt x="28" y="466"/>
                    </a:cubicBezTo>
                    <a:cubicBezTo>
                      <a:pt x="172" y="466"/>
                      <a:pt x="172" y="466"/>
                      <a:pt x="172" y="466"/>
                    </a:cubicBezTo>
                    <a:cubicBezTo>
                      <a:pt x="188" y="466"/>
                      <a:pt x="200" y="454"/>
                      <a:pt x="200" y="439"/>
                    </a:cubicBezTo>
                    <a:cubicBezTo>
                      <a:pt x="200" y="100"/>
                      <a:pt x="200" y="100"/>
                      <a:pt x="200" y="100"/>
                    </a:cubicBezTo>
                    <a:cubicBezTo>
                      <a:pt x="200" y="85"/>
                      <a:pt x="188" y="72"/>
                      <a:pt x="172" y="72"/>
                    </a:cubicBezTo>
                    <a:close/>
                    <a:moveTo>
                      <a:pt x="100" y="89"/>
                    </a:moveTo>
                    <a:cubicBezTo>
                      <a:pt x="102" y="89"/>
                      <a:pt x="104" y="90"/>
                      <a:pt x="104" y="92"/>
                    </a:cubicBezTo>
                    <a:cubicBezTo>
                      <a:pt x="104" y="94"/>
                      <a:pt x="102" y="96"/>
                      <a:pt x="100" y="96"/>
                    </a:cubicBezTo>
                    <a:cubicBezTo>
                      <a:pt x="98" y="96"/>
                      <a:pt x="96" y="94"/>
                      <a:pt x="96" y="92"/>
                    </a:cubicBezTo>
                    <a:cubicBezTo>
                      <a:pt x="96" y="90"/>
                      <a:pt x="98" y="89"/>
                      <a:pt x="100" y="89"/>
                    </a:cubicBezTo>
                    <a:close/>
                    <a:moveTo>
                      <a:pt x="84" y="106"/>
                    </a:move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8" y="106"/>
                      <a:pt x="119" y="107"/>
                      <a:pt x="119" y="109"/>
                    </a:cubicBezTo>
                    <a:cubicBezTo>
                      <a:pt x="119" y="111"/>
                      <a:pt x="118" y="113"/>
                      <a:pt x="116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2" y="113"/>
                      <a:pt x="81" y="111"/>
                      <a:pt x="81" y="109"/>
                    </a:cubicBezTo>
                    <a:cubicBezTo>
                      <a:pt x="81" y="107"/>
                      <a:pt x="82" y="106"/>
                      <a:pt x="84" y="106"/>
                    </a:cubicBezTo>
                    <a:close/>
                    <a:moveTo>
                      <a:pt x="100" y="450"/>
                    </a:moveTo>
                    <a:cubicBezTo>
                      <a:pt x="93" y="450"/>
                      <a:pt x="88" y="444"/>
                      <a:pt x="88" y="438"/>
                    </a:cubicBezTo>
                    <a:cubicBezTo>
                      <a:pt x="88" y="431"/>
                      <a:pt x="93" y="425"/>
                      <a:pt x="100" y="425"/>
                    </a:cubicBezTo>
                    <a:cubicBezTo>
                      <a:pt x="107" y="425"/>
                      <a:pt x="113" y="431"/>
                      <a:pt x="113" y="438"/>
                    </a:cubicBezTo>
                    <a:cubicBezTo>
                      <a:pt x="113" y="444"/>
                      <a:pt x="107" y="450"/>
                      <a:pt x="100" y="450"/>
                    </a:cubicBezTo>
                    <a:close/>
                    <a:moveTo>
                      <a:pt x="186" y="409"/>
                    </a:moveTo>
                    <a:cubicBezTo>
                      <a:pt x="13" y="409"/>
                      <a:pt x="13" y="409"/>
                      <a:pt x="13" y="409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lnTo>
                      <a:pt x="186" y="409"/>
                    </a:lnTo>
                    <a:close/>
                    <a:moveTo>
                      <a:pt x="571" y="356"/>
                    </a:moveTo>
                    <a:cubicBezTo>
                      <a:pt x="571" y="20"/>
                      <a:pt x="571" y="20"/>
                      <a:pt x="571" y="20"/>
                    </a:cubicBezTo>
                    <a:cubicBezTo>
                      <a:pt x="571" y="9"/>
                      <a:pt x="562" y="0"/>
                      <a:pt x="551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31" y="0"/>
                      <a:pt x="222" y="9"/>
                      <a:pt x="222" y="20"/>
                    </a:cubicBezTo>
                    <a:cubicBezTo>
                      <a:pt x="222" y="447"/>
                      <a:pt x="222" y="447"/>
                      <a:pt x="222" y="447"/>
                    </a:cubicBezTo>
                    <a:cubicBezTo>
                      <a:pt x="222" y="458"/>
                      <a:pt x="231" y="467"/>
                      <a:pt x="241" y="467"/>
                    </a:cubicBezTo>
                    <a:cubicBezTo>
                      <a:pt x="488" y="467"/>
                      <a:pt x="488" y="467"/>
                      <a:pt x="488" y="467"/>
                    </a:cubicBezTo>
                    <a:cubicBezTo>
                      <a:pt x="488" y="460"/>
                      <a:pt x="488" y="460"/>
                      <a:pt x="488" y="460"/>
                    </a:cubicBezTo>
                    <a:cubicBezTo>
                      <a:pt x="478" y="433"/>
                      <a:pt x="478" y="433"/>
                      <a:pt x="478" y="433"/>
                    </a:cubicBezTo>
                    <a:cubicBezTo>
                      <a:pt x="260" y="433"/>
                      <a:pt x="260" y="433"/>
                      <a:pt x="260" y="433"/>
                    </a:cubicBezTo>
                    <a:cubicBezTo>
                      <a:pt x="257" y="433"/>
                      <a:pt x="255" y="431"/>
                      <a:pt x="255" y="428"/>
                    </a:cubicBezTo>
                    <a:cubicBezTo>
                      <a:pt x="255" y="38"/>
                      <a:pt x="255" y="38"/>
                      <a:pt x="255" y="38"/>
                    </a:cubicBezTo>
                    <a:cubicBezTo>
                      <a:pt x="255" y="36"/>
                      <a:pt x="257" y="34"/>
                      <a:pt x="260" y="34"/>
                    </a:cubicBezTo>
                    <a:cubicBezTo>
                      <a:pt x="533" y="34"/>
                      <a:pt x="533" y="34"/>
                      <a:pt x="533" y="34"/>
                    </a:cubicBezTo>
                    <a:cubicBezTo>
                      <a:pt x="535" y="34"/>
                      <a:pt x="537" y="36"/>
                      <a:pt x="537" y="38"/>
                    </a:cubicBezTo>
                    <a:cubicBezTo>
                      <a:pt x="537" y="331"/>
                      <a:pt x="537" y="331"/>
                      <a:pt x="537" y="331"/>
                    </a:cubicBezTo>
                    <a:cubicBezTo>
                      <a:pt x="539" y="340"/>
                      <a:pt x="542" y="349"/>
                      <a:pt x="545" y="357"/>
                    </a:cubicBezTo>
                    <a:cubicBezTo>
                      <a:pt x="545" y="358"/>
                      <a:pt x="545" y="359"/>
                      <a:pt x="546" y="360"/>
                    </a:cubicBezTo>
                    <a:cubicBezTo>
                      <a:pt x="552" y="360"/>
                      <a:pt x="564" y="359"/>
                      <a:pt x="571" y="356"/>
                    </a:cubicBezTo>
                    <a:close/>
                    <a:moveTo>
                      <a:pt x="603" y="308"/>
                    </a:moveTo>
                    <a:cubicBezTo>
                      <a:pt x="604" y="306"/>
                      <a:pt x="604" y="305"/>
                      <a:pt x="602" y="304"/>
                    </a:cubicBezTo>
                    <a:cubicBezTo>
                      <a:pt x="598" y="302"/>
                      <a:pt x="587" y="293"/>
                      <a:pt x="582" y="285"/>
                    </a:cubicBezTo>
                    <a:cubicBezTo>
                      <a:pt x="582" y="237"/>
                      <a:pt x="582" y="237"/>
                      <a:pt x="582" y="237"/>
                    </a:cubicBezTo>
                    <a:cubicBezTo>
                      <a:pt x="597" y="248"/>
                      <a:pt x="611" y="263"/>
                      <a:pt x="626" y="275"/>
                    </a:cubicBezTo>
                    <a:cubicBezTo>
                      <a:pt x="634" y="282"/>
                      <a:pt x="636" y="287"/>
                      <a:pt x="639" y="293"/>
                    </a:cubicBezTo>
                    <a:cubicBezTo>
                      <a:pt x="643" y="308"/>
                      <a:pt x="648" y="324"/>
                      <a:pt x="651" y="340"/>
                    </a:cubicBezTo>
                    <a:cubicBezTo>
                      <a:pt x="652" y="343"/>
                      <a:pt x="653" y="346"/>
                      <a:pt x="654" y="349"/>
                    </a:cubicBezTo>
                    <a:cubicBezTo>
                      <a:pt x="656" y="358"/>
                      <a:pt x="657" y="363"/>
                      <a:pt x="655" y="373"/>
                    </a:cubicBezTo>
                    <a:cubicBezTo>
                      <a:pt x="654" y="379"/>
                      <a:pt x="651" y="384"/>
                      <a:pt x="649" y="390"/>
                    </a:cubicBezTo>
                    <a:cubicBezTo>
                      <a:pt x="624" y="455"/>
                      <a:pt x="624" y="455"/>
                      <a:pt x="624" y="455"/>
                    </a:cubicBezTo>
                    <a:cubicBezTo>
                      <a:pt x="616" y="476"/>
                      <a:pt x="612" y="488"/>
                      <a:pt x="612" y="511"/>
                    </a:cubicBezTo>
                    <a:cubicBezTo>
                      <a:pt x="612" y="548"/>
                      <a:pt x="612" y="548"/>
                      <a:pt x="612" y="548"/>
                    </a:cubicBezTo>
                    <a:cubicBezTo>
                      <a:pt x="612" y="552"/>
                      <a:pt x="613" y="554"/>
                      <a:pt x="608" y="555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512" y="555"/>
                      <a:pt x="512" y="553"/>
                      <a:pt x="512" y="548"/>
                    </a:cubicBezTo>
                    <a:cubicBezTo>
                      <a:pt x="512" y="525"/>
                      <a:pt x="511" y="502"/>
                      <a:pt x="507" y="487"/>
                    </a:cubicBezTo>
                    <a:cubicBezTo>
                      <a:pt x="500" y="463"/>
                      <a:pt x="491" y="438"/>
                      <a:pt x="483" y="415"/>
                    </a:cubicBezTo>
                    <a:cubicBezTo>
                      <a:pt x="479" y="404"/>
                      <a:pt x="479" y="388"/>
                      <a:pt x="478" y="375"/>
                    </a:cubicBezTo>
                    <a:cubicBezTo>
                      <a:pt x="476" y="329"/>
                      <a:pt x="476" y="329"/>
                      <a:pt x="476" y="329"/>
                    </a:cubicBezTo>
                    <a:cubicBezTo>
                      <a:pt x="475" y="311"/>
                      <a:pt x="470" y="284"/>
                      <a:pt x="495" y="282"/>
                    </a:cubicBezTo>
                    <a:cubicBezTo>
                      <a:pt x="518" y="281"/>
                      <a:pt x="522" y="303"/>
                      <a:pt x="523" y="319"/>
                    </a:cubicBezTo>
                    <a:cubicBezTo>
                      <a:pt x="527" y="332"/>
                      <a:pt x="530" y="348"/>
                      <a:pt x="535" y="361"/>
                    </a:cubicBezTo>
                    <a:cubicBezTo>
                      <a:pt x="536" y="366"/>
                      <a:pt x="538" y="370"/>
                      <a:pt x="543" y="370"/>
                    </a:cubicBezTo>
                    <a:cubicBezTo>
                      <a:pt x="554" y="371"/>
                      <a:pt x="575" y="369"/>
                      <a:pt x="583" y="360"/>
                    </a:cubicBezTo>
                    <a:cubicBezTo>
                      <a:pt x="588" y="354"/>
                      <a:pt x="591" y="347"/>
                      <a:pt x="594" y="341"/>
                    </a:cubicBezTo>
                    <a:cubicBezTo>
                      <a:pt x="596" y="337"/>
                      <a:pt x="597" y="336"/>
                      <a:pt x="597" y="331"/>
                    </a:cubicBezTo>
                    <a:cubicBezTo>
                      <a:pt x="598" y="325"/>
                      <a:pt x="599" y="314"/>
                      <a:pt x="603" y="308"/>
                    </a:cubicBezTo>
                    <a:close/>
                    <a:moveTo>
                      <a:pt x="399" y="278"/>
                    </a:moveTo>
                    <a:cubicBezTo>
                      <a:pt x="411" y="278"/>
                      <a:pt x="420" y="287"/>
                      <a:pt x="420" y="299"/>
                    </a:cubicBezTo>
                    <a:cubicBezTo>
                      <a:pt x="420" y="311"/>
                      <a:pt x="411" y="321"/>
                      <a:pt x="399" y="321"/>
                    </a:cubicBezTo>
                    <a:cubicBezTo>
                      <a:pt x="387" y="321"/>
                      <a:pt x="377" y="311"/>
                      <a:pt x="377" y="299"/>
                    </a:cubicBezTo>
                    <a:cubicBezTo>
                      <a:pt x="377" y="287"/>
                      <a:pt x="387" y="278"/>
                      <a:pt x="399" y="278"/>
                    </a:cubicBezTo>
                    <a:close/>
                    <a:moveTo>
                      <a:pt x="399" y="220"/>
                    </a:moveTo>
                    <a:cubicBezTo>
                      <a:pt x="421" y="220"/>
                      <a:pt x="441" y="229"/>
                      <a:pt x="455" y="243"/>
                    </a:cubicBezTo>
                    <a:cubicBezTo>
                      <a:pt x="457" y="245"/>
                      <a:pt x="459" y="247"/>
                      <a:pt x="460" y="249"/>
                    </a:cubicBezTo>
                    <a:cubicBezTo>
                      <a:pt x="442" y="275"/>
                      <a:pt x="442" y="275"/>
                      <a:pt x="442" y="275"/>
                    </a:cubicBezTo>
                    <a:cubicBezTo>
                      <a:pt x="439" y="271"/>
                      <a:pt x="437" y="268"/>
                      <a:pt x="434" y="265"/>
                    </a:cubicBezTo>
                    <a:cubicBezTo>
                      <a:pt x="425" y="256"/>
                      <a:pt x="412" y="250"/>
                      <a:pt x="399" y="250"/>
                    </a:cubicBezTo>
                    <a:cubicBezTo>
                      <a:pt x="385" y="250"/>
                      <a:pt x="373" y="256"/>
                      <a:pt x="364" y="265"/>
                    </a:cubicBezTo>
                    <a:cubicBezTo>
                      <a:pt x="361" y="268"/>
                      <a:pt x="358" y="271"/>
                      <a:pt x="356" y="275"/>
                    </a:cubicBezTo>
                    <a:cubicBezTo>
                      <a:pt x="338" y="249"/>
                      <a:pt x="338" y="249"/>
                      <a:pt x="338" y="249"/>
                    </a:cubicBezTo>
                    <a:cubicBezTo>
                      <a:pt x="339" y="247"/>
                      <a:pt x="341" y="245"/>
                      <a:pt x="343" y="243"/>
                    </a:cubicBezTo>
                    <a:cubicBezTo>
                      <a:pt x="357" y="229"/>
                      <a:pt x="377" y="220"/>
                      <a:pt x="399" y="220"/>
                    </a:cubicBezTo>
                    <a:close/>
                    <a:moveTo>
                      <a:pt x="476" y="225"/>
                    </a:moveTo>
                    <a:cubicBezTo>
                      <a:pt x="483" y="216"/>
                      <a:pt x="483" y="216"/>
                      <a:pt x="483" y="216"/>
                    </a:cubicBezTo>
                    <a:cubicBezTo>
                      <a:pt x="494" y="200"/>
                      <a:pt x="494" y="200"/>
                      <a:pt x="494" y="200"/>
                    </a:cubicBezTo>
                    <a:cubicBezTo>
                      <a:pt x="469" y="176"/>
                      <a:pt x="436" y="162"/>
                      <a:pt x="399" y="162"/>
                    </a:cubicBezTo>
                    <a:cubicBezTo>
                      <a:pt x="362" y="162"/>
                      <a:pt x="328" y="176"/>
                      <a:pt x="304" y="200"/>
                    </a:cubicBezTo>
                    <a:cubicBezTo>
                      <a:pt x="315" y="216"/>
                      <a:pt x="315" y="216"/>
                      <a:pt x="315" y="216"/>
                    </a:cubicBezTo>
                    <a:cubicBezTo>
                      <a:pt x="321" y="225"/>
                      <a:pt x="321" y="225"/>
                      <a:pt x="321" y="225"/>
                    </a:cubicBezTo>
                    <a:cubicBezTo>
                      <a:pt x="322" y="225"/>
                      <a:pt x="322" y="224"/>
                      <a:pt x="323" y="223"/>
                    </a:cubicBezTo>
                    <a:cubicBezTo>
                      <a:pt x="342" y="204"/>
                      <a:pt x="369" y="192"/>
                      <a:pt x="399" y="192"/>
                    </a:cubicBezTo>
                    <a:cubicBezTo>
                      <a:pt x="428" y="192"/>
                      <a:pt x="455" y="204"/>
                      <a:pt x="475" y="223"/>
                    </a:cubicBezTo>
                    <a:cubicBezTo>
                      <a:pt x="475" y="224"/>
                      <a:pt x="476" y="225"/>
                      <a:pt x="476" y="2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2" tIns="45707" rIns="91412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3" name="Group 124"/>
              <p:cNvGrpSpPr/>
              <p:nvPr/>
            </p:nvGrpSpPr>
            <p:grpSpPr>
              <a:xfrm>
                <a:off x="6330963" y="1793586"/>
                <a:ext cx="371131" cy="433735"/>
                <a:chOff x="-1002500" y="2584299"/>
                <a:chExt cx="657479" cy="676383"/>
              </a:xfrm>
              <a:grpFill/>
            </p:grpSpPr>
            <p:sp>
              <p:nvSpPr>
                <p:cNvPr id="44" name="Freeform 766"/>
                <p:cNvSpPr>
                  <a:spLocks/>
                </p:cNvSpPr>
                <p:nvPr/>
              </p:nvSpPr>
              <p:spPr bwMode="auto">
                <a:xfrm>
                  <a:off x="-838948" y="3178905"/>
                  <a:ext cx="327102" cy="81777"/>
                </a:xfrm>
                <a:custGeom>
                  <a:avLst/>
                  <a:gdLst>
                    <a:gd name="T0" fmla="*/ 0 w 64"/>
                    <a:gd name="T1" fmla="*/ 9 h 16"/>
                    <a:gd name="T2" fmla="*/ 0 w 64"/>
                    <a:gd name="T3" fmla="*/ 16 h 16"/>
                    <a:gd name="T4" fmla="*/ 64 w 64"/>
                    <a:gd name="T5" fmla="*/ 16 h 16"/>
                    <a:gd name="T6" fmla="*/ 64 w 64"/>
                    <a:gd name="T7" fmla="*/ 9 h 16"/>
                    <a:gd name="T8" fmla="*/ 32 w 64"/>
                    <a:gd name="T9" fmla="*/ 0 h 16"/>
                    <a:gd name="T10" fmla="*/ 0 w 64"/>
                    <a:gd name="T1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16">
                      <a:moveTo>
                        <a:pt x="0" y="9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9"/>
                        <a:pt x="64" y="9"/>
                        <a:pt x="64" y="9"/>
                      </a:cubicBezTo>
                      <a:cubicBezTo>
                        <a:pt x="55" y="3"/>
                        <a:pt x="44" y="0"/>
                        <a:pt x="32" y="0"/>
                      </a:cubicBezTo>
                      <a:cubicBezTo>
                        <a:pt x="20" y="0"/>
                        <a:pt x="9" y="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Freeform 767"/>
                <p:cNvSpPr>
                  <a:spLocks noEditPoints="1"/>
                </p:cNvSpPr>
                <p:nvPr/>
              </p:nvSpPr>
              <p:spPr bwMode="auto">
                <a:xfrm>
                  <a:off x="-1002500" y="2584299"/>
                  <a:ext cx="657479" cy="536450"/>
                </a:xfrm>
                <a:custGeom>
                  <a:avLst/>
                  <a:gdLst>
                    <a:gd name="T0" fmla="*/ 120 w 128"/>
                    <a:gd name="T1" fmla="*/ 0 h 104"/>
                    <a:gd name="T2" fmla="*/ 8 w 128"/>
                    <a:gd name="T3" fmla="*/ 0 h 104"/>
                    <a:gd name="T4" fmla="*/ 0 w 128"/>
                    <a:gd name="T5" fmla="*/ 8 h 104"/>
                    <a:gd name="T6" fmla="*/ 0 w 128"/>
                    <a:gd name="T7" fmla="*/ 96 h 104"/>
                    <a:gd name="T8" fmla="*/ 8 w 128"/>
                    <a:gd name="T9" fmla="*/ 104 h 104"/>
                    <a:gd name="T10" fmla="*/ 120 w 128"/>
                    <a:gd name="T11" fmla="*/ 104 h 104"/>
                    <a:gd name="T12" fmla="*/ 128 w 128"/>
                    <a:gd name="T13" fmla="*/ 96 h 104"/>
                    <a:gd name="T14" fmla="*/ 128 w 128"/>
                    <a:gd name="T15" fmla="*/ 8 h 104"/>
                    <a:gd name="T16" fmla="*/ 120 w 128"/>
                    <a:gd name="T17" fmla="*/ 0 h 104"/>
                    <a:gd name="T18" fmla="*/ 116 w 128"/>
                    <a:gd name="T19" fmla="*/ 92 h 104"/>
                    <a:gd name="T20" fmla="*/ 12 w 128"/>
                    <a:gd name="T21" fmla="*/ 92 h 104"/>
                    <a:gd name="T22" fmla="*/ 12 w 128"/>
                    <a:gd name="T23" fmla="*/ 12 h 104"/>
                    <a:gd name="T24" fmla="*/ 116 w 128"/>
                    <a:gd name="T25" fmla="*/ 12 h 104"/>
                    <a:gd name="T26" fmla="*/ 116 w 128"/>
                    <a:gd name="T27" fmla="*/ 9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8" h="104">
                      <a:moveTo>
                        <a:pt x="12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0"/>
                        <a:pt x="4" y="104"/>
                        <a:pt x="8" y="104"/>
                      </a:cubicBezTo>
                      <a:cubicBezTo>
                        <a:pt x="120" y="104"/>
                        <a:pt x="120" y="104"/>
                        <a:pt x="120" y="104"/>
                      </a:cubicBezTo>
                      <a:cubicBezTo>
                        <a:pt x="124" y="104"/>
                        <a:pt x="128" y="100"/>
                        <a:pt x="128" y="96"/>
                      </a:cubicBezTo>
                      <a:cubicBezTo>
                        <a:pt x="128" y="8"/>
                        <a:pt x="128" y="8"/>
                        <a:pt x="128" y="8"/>
                      </a:cubicBezTo>
                      <a:cubicBezTo>
                        <a:pt x="128" y="4"/>
                        <a:pt x="124" y="0"/>
                        <a:pt x="120" y="0"/>
                      </a:cubicBezTo>
                      <a:close/>
                      <a:moveTo>
                        <a:pt x="116" y="92"/>
                      </a:move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lnTo>
                        <a:pt x="116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46" name="Group 127"/>
                <p:cNvGrpSpPr/>
                <p:nvPr/>
              </p:nvGrpSpPr>
              <p:grpSpPr>
                <a:xfrm>
                  <a:off x="-912609" y="2691840"/>
                  <a:ext cx="472339" cy="278727"/>
                  <a:chOff x="1189879" y="1473199"/>
                  <a:chExt cx="1339961" cy="790709"/>
                </a:xfrm>
                <a:grpFill/>
              </p:grpSpPr>
              <p:grpSp>
                <p:nvGrpSpPr>
                  <p:cNvPr id="47" name="Group 128"/>
                  <p:cNvGrpSpPr/>
                  <p:nvPr/>
                </p:nvGrpSpPr>
                <p:grpSpPr>
                  <a:xfrm>
                    <a:off x="1566614" y="1473199"/>
                    <a:ext cx="963226" cy="790709"/>
                    <a:chOff x="1439609" y="4338771"/>
                    <a:chExt cx="319088" cy="261938"/>
                  </a:xfrm>
                  <a:grpFill/>
                </p:grpSpPr>
                <p:sp>
                  <p:nvSpPr>
                    <p:cNvPr id="50" name="Freeform 1076"/>
                    <p:cNvSpPr>
                      <a:spLocks/>
                    </p:cNvSpPr>
                    <p:nvPr/>
                  </p:nvSpPr>
                  <p:spPr bwMode="auto">
                    <a:xfrm>
                      <a:off x="1487234" y="4338771"/>
                      <a:ext cx="104775" cy="133350"/>
                    </a:xfrm>
                    <a:custGeom>
                      <a:avLst/>
                      <a:gdLst>
                        <a:gd name="T0" fmla="*/ 5 w 42"/>
                        <a:gd name="T1" fmla="*/ 41 h 53"/>
                        <a:gd name="T2" fmla="*/ 21 w 42"/>
                        <a:gd name="T3" fmla="*/ 53 h 53"/>
                        <a:gd name="T4" fmla="*/ 37 w 42"/>
                        <a:gd name="T5" fmla="*/ 41 h 53"/>
                        <a:gd name="T6" fmla="*/ 40 w 42"/>
                        <a:gd name="T7" fmla="*/ 29 h 53"/>
                        <a:gd name="T8" fmla="*/ 38 w 42"/>
                        <a:gd name="T9" fmla="*/ 11 h 53"/>
                        <a:gd name="T10" fmla="*/ 21 w 42"/>
                        <a:gd name="T11" fmla="*/ 0 h 53"/>
                        <a:gd name="T12" fmla="*/ 4 w 42"/>
                        <a:gd name="T13" fmla="*/ 11 h 53"/>
                        <a:gd name="T14" fmla="*/ 2 w 42"/>
                        <a:gd name="T15" fmla="*/ 29 h 53"/>
                        <a:gd name="T16" fmla="*/ 5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5" y="41"/>
                          </a:move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lnTo>
                            <a:pt x="5" y="4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51" name="Freeform 1077"/>
                    <p:cNvSpPr>
                      <a:spLocks/>
                    </p:cNvSpPr>
                    <p:nvPr/>
                  </p:nvSpPr>
                  <p:spPr bwMode="auto">
                    <a:xfrm>
                      <a:off x="1439609" y="4500696"/>
                      <a:ext cx="198438" cy="100013"/>
                    </a:xfrm>
                    <a:custGeom>
                      <a:avLst/>
                      <a:gdLst>
                        <a:gd name="T0" fmla="*/ 39 w 80"/>
                        <a:gd name="T1" fmla="*/ 0 h 40"/>
                        <a:gd name="T2" fmla="*/ 3 w 80"/>
                        <a:gd name="T3" fmla="*/ 8 h 40"/>
                        <a:gd name="T4" fmla="*/ 0 w 80"/>
                        <a:gd name="T5" fmla="*/ 40 h 40"/>
                        <a:gd name="T6" fmla="*/ 80 w 80"/>
                        <a:gd name="T7" fmla="*/ 40 h 40"/>
                        <a:gd name="T8" fmla="*/ 77 w 80"/>
                        <a:gd name="T9" fmla="*/ 9 h 40"/>
                        <a:gd name="T10" fmla="*/ 39 w 80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0" h="40">
                          <a:moveTo>
                            <a:pt x="39" y="0"/>
                          </a:moveTo>
                          <a:cubicBezTo>
                            <a:pt x="24" y="0"/>
                            <a:pt x="15" y="3"/>
                            <a:pt x="3" y="8"/>
                          </a:cubicBezTo>
                          <a:cubicBezTo>
                            <a:pt x="3" y="8"/>
                            <a:pt x="2" y="23"/>
                            <a:pt x="0" y="40"/>
                          </a:cubicBezTo>
                          <a:cubicBezTo>
                            <a:pt x="80" y="40"/>
                            <a:pt x="80" y="40"/>
                            <a:pt x="80" y="40"/>
                          </a:cubicBezTo>
                          <a:cubicBezTo>
                            <a:pt x="77" y="9"/>
                            <a:pt x="77" y="9"/>
                            <a:pt x="77" y="9"/>
                          </a:cubicBezTo>
                          <a:cubicBezTo>
                            <a:pt x="65" y="3"/>
                            <a:pt x="56" y="0"/>
                            <a:pt x="3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52" name="Freeform 1078"/>
                    <p:cNvSpPr>
                      <a:spLocks/>
                    </p:cNvSpPr>
                    <p:nvPr/>
                  </p:nvSpPr>
                  <p:spPr bwMode="auto">
                    <a:xfrm>
                      <a:off x="1636459" y="4338771"/>
                      <a:ext cx="104775" cy="133350"/>
                    </a:xfrm>
                    <a:custGeom>
                      <a:avLst/>
                      <a:gdLst>
                        <a:gd name="T0" fmla="*/ 37 w 42"/>
                        <a:gd name="T1" fmla="*/ 41 h 53"/>
                        <a:gd name="T2" fmla="*/ 40 w 42"/>
                        <a:gd name="T3" fmla="*/ 29 h 53"/>
                        <a:gd name="T4" fmla="*/ 38 w 42"/>
                        <a:gd name="T5" fmla="*/ 11 h 53"/>
                        <a:gd name="T6" fmla="*/ 21 w 42"/>
                        <a:gd name="T7" fmla="*/ 0 h 53"/>
                        <a:gd name="T8" fmla="*/ 4 w 42"/>
                        <a:gd name="T9" fmla="*/ 11 h 53"/>
                        <a:gd name="T10" fmla="*/ 2 w 42"/>
                        <a:gd name="T11" fmla="*/ 29 h 53"/>
                        <a:gd name="T12" fmla="*/ 5 w 42"/>
                        <a:gd name="T13" fmla="*/ 41 h 53"/>
                        <a:gd name="T14" fmla="*/ 21 w 42"/>
                        <a:gd name="T15" fmla="*/ 53 h 53"/>
                        <a:gd name="T16" fmla="*/ 37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37" y="41"/>
                          </a:move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cubicBezTo>
                            <a:pt x="5" y="41"/>
                            <a:pt x="5" y="41"/>
                            <a:pt x="5" y="41"/>
                          </a:cubicBez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53" name="Freeform 1079"/>
                    <p:cNvSpPr>
                      <a:spLocks/>
                    </p:cNvSpPr>
                    <p:nvPr/>
                  </p:nvSpPr>
                  <p:spPr bwMode="auto">
                    <a:xfrm>
                      <a:off x="1668209" y="4500696"/>
                      <a:ext cx="90488" cy="100013"/>
                    </a:xfrm>
                    <a:custGeom>
                      <a:avLst/>
                      <a:gdLst>
                        <a:gd name="T0" fmla="*/ 33 w 36"/>
                        <a:gd name="T1" fmla="*/ 9 h 40"/>
                        <a:gd name="T2" fmla="*/ 0 w 36"/>
                        <a:gd name="T3" fmla="*/ 0 h 40"/>
                        <a:gd name="T4" fmla="*/ 4 w 36"/>
                        <a:gd name="T5" fmla="*/ 40 h 40"/>
                        <a:gd name="T6" fmla="*/ 36 w 36"/>
                        <a:gd name="T7" fmla="*/ 40 h 40"/>
                        <a:gd name="T8" fmla="*/ 33 w 36"/>
                        <a:gd name="T9" fmla="*/ 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6" h="40">
                          <a:moveTo>
                            <a:pt x="33" y="9"/>
                          </a:moveTo>
                          <a:cubicBezTo>
                            <a:pt x="22" y="4"/>
                            <a:pt x="14" y="1"/>
                            <a:pt x="0" y="0"/>
                          </a:cubicBez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6" y="40"/>
                            <a:pt x="36" y="40"/>
                            <a:pt x="36" y="40"/>
                          </a:cubicBezTo>
                          <a:lnTo>
                            <a:pt x="33" y="9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48" name="Freeform 1078"/>
                  <p:cNvSpPr>
                    <a:spLocks/>
                  </p:cNvSpPr>
                  <p:nvPr/>
                </p:nvSpPr>
                <p:spPr bwMode="auto">
                  <a:xfrm>
                    <a:off x="1263369" y="1473199"/>
                    <a:ext cx="316283" cy="402542"/>
                  </a:xfrm>
                  <a:custGeom>
                    <a:avLst/>
                    <a:gdLst>
                      <a:gd name="T0" fmla="*/ 37 w 42"/>
                      <a:gd name="T1" fmla="*/ 41 h 53"/>
                      <a:gd name="T2" fmla="*/ 40 w 42"/>
                      <a:gd name="T3" fmla="*/ 29 h 53"/>
                      <a:gd name="T4" fmla="*/ 38 w 42"/>
                      <a:gd name="T5" fmla="*/ 11 h 53"/>
                      <a:gd name="T6" fmla="*/ 21 w 42"/>
                      <a:gd name="T7" fmla="*/ 0 h 53"/>
                      <a:gd name="T8" fmla="*/ 4 w 42"/>
                      <a:gd name="T9" fmla="*/ 11 h 53"/>
                      <a:gd name="T10" fmla="*/ 2 w 42"/>
                      <a:gd name="T11" fmla="*/ 29 h 53"/>
                      <a:gd name="T12" fmla="*/ 5 w 42"/>
                      <a:gd name="T13" fmla="*/ 41 h 53"/>
                      <a:gd name="T14" fmla="*/ 21 w 42"/>
                      <a:gd name="T15" fmla="*/ 53 h 53"/>
                      <a:gd name="T16" fmla="*/ 37 w 42"/>
                      <a:gd name="T17" fmla="*/ 4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2" h="53">
                        <a:moveTo>
                          <a:pt x="37" y="41"/>
                        </a:moveTo>
                        <a:cubicBezTo>
                          <a:pt x="40" y="29"/>
                          <a:pt x="40" y="29"/>
                          <a:pt x="40" y="29"/>
                        </a:cubicBezTo>
                        <a:cubicBezTo>
                          <a:pt x="42" y="23"/>
                          <a:pt x="41" y="16"/>
                          <a:pt x="38" y="11"/>
                        </a:cubicBezTo>
                        <a:cubicBezTo>
                          <a:pt x="35" y="4"/>
                          <a:pt x="28" y="0"/>
                          <a:pt x="21" y="0"/>
                        </a:cubicBezTo>
                        <a:cubicBezTo>
                          <a:pt x="14" y="0"/>
                          <a:pt x="7" y="4"/>
                          <a:pt x="4" y="11"/>
                        </a:cubicBezTo>
                        <a:cubicBezTo>
                          <a:pt x="1" y="16"/>
                          <a:pt x="0" y="23"/>
                          <a:pt x="2" y="29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7" y="48"/>
                          <a:pt x="14" y="53"/>
                          <a:pt x="21" y="53"/>
                        </a:cubicBezTo>
                        <a:cubicBezTo>
                          <a:pt x="28" y="53"/>
                          <a:pt x="35" y="48"/>
                          <a:pt x="37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49" name="Freeform 1079"/>
                  <p:cNvSpPr>
                    <a:spLocks/>
                  </p:cNvSpPr>
                  <p:nvPr/>
                </p:nvSpPr>
                <p:spPr bwMode="auto">
                  <a:xfrm flipH="1">
                    <a:off x="1189879" y="1962000"/>
                    <a:ext cx="273155" cy="301908"/>
                  </a:xfrm>
                  <a:custGeom>
                    <a:avLst/>
                    <a:gdLst>
                      <a:gd name="T0" fmla="*/ 33 w 36"/>
                      <a:gd name="T1" fmla="*/ 9 h 40"/>
                      <a:gd name="T2" fmla="*/ 0 w 36"/>
                      <a:gd name="T3" fmla="*/ 0 h 40"/>
                      <a:gd name="T4" fmla="*/ 4 w 36"/>
                      <a:gd name="T5" fmla="*/ 40 h 40"/>
                      <a:gd name="T6" fmla="*/ 36 w 36"/>
                      <a:gd name="T7" fmla="*/ 40 h 40"/>
                      <a:gd name="T8" fmla="*/ 33 w 36"/>
                      <a:gd name="T9" fmla="*/ 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6" h="40">
                        <a:moveTo>
                          <a:pt x="33" y="9"/>
                        </a:moveTo>
                        <a:cubicBezTo>
                          <a:pt x="22" y="4"/>
                          <a:pt x="14" y="1"/>
                          <a:pt x="0" y="0"/>
                        </a:cubicBezTo>
                        <a:cubicBezTo>
                          <a:pt x="4" y="40"/>
                          <a:pt x="4" y="40"/>
                          <a:pt x="4" y="40"/>
                        </a:cubicBezTo>
                        <a:cubicBezTo>
                          <a:pt x="36" y="40"/>
                          <a:pt x="36" y="40"/>
                          <a:pt x="36" y="40"/>
                        </a:cubicBezTo>
                        <a:lnTo>
                          <a:pt x="33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C61C5E-1F10-234B-A364-E96979260178}"/>
              </a:ext>
            </a:extLst>
          </p:cNvPr>
          <p:cNvGrpSpPr/>
          <p:nvPr/>
        </p:nvGrpSpPr>
        <p:grpSpPr>
          <a:xfrm>
            <a:off x="4300264" y="2841972"/>
            <a:ext cx="1860721" cy="1038139"/>
            <a:chOff x="3479489" y="1142130"/>
            <a:chExt cx="2262041" cy="1250081"/>
          </a:xfrm>
        </p:grpSpPr>
        <p:sp>
          <p:nvSpPr>
            <p:cNvPr id="76" name="Shape 426">
              <a:extLst>
                <a:ext uri="{FF2B5EF4-FFF2-40B4-BE49-F238E27FC236}">
                  <a16:creationId xmlns:a16="http://schemas.microsoft.com/office/drawing/2014/main" id="{48F0C7D3-6C08-E949-B01C-4C4C838F766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79489" y="1142130"/>
              <a:ext cx="2262041" cy="125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11716" y="15"/>
                  </a:moveTo>
                  <a:cubicBezTo>
                    <a:pt x="10119" y="201"/>
                    <a:pt x="8661" y="2073"/>
                    <a:pt x="8101" y="4969"/>
                  </a:cubicBezTo>
                  <a:lnTo>
                    <a:pt x="8012" y="5642"/>
                  </a:lnTo>
                  <a:lnTo>
                    <a:pt x="7543" y="5247"/>
                  </a:lnTo>
                  <a:cubicBezTo>
                    <a:pt x="5855" y="4186"/>
                    <a:pt x="4010" y="5793"/>
                    <a:pt x="3422" y="8835"/>
                  </a:cubicBezTo>
                  <a:cubicBezTo>
                    <a:pt x="3274" y="9596"/>
                    <a:pt x="3220" y="10374"/>
                    <a:pt x="3247" y="11130"/>
                  </a:cubicBezTo>
                  <a:lnTo>
                    <a:pt x="3304" y="11520"/>
                  </a:lnTo>
                  <a:lnTo>
                    <a:pt x="2807" y="11429"/>
                  </a:lnTo>
                  <a:cubicBezTo>
                    <a:pt x="1257" y="11429"/>
                    <a:pt x="0" y="13696"/>
                    <a:pt x="0" y="16491"/>
                  </a:cubicBezTo>
                  <a:cubicBezTo>
                    <a:pt x="0" y="18937"/>
                    <a:pt x="962" y="20978"/>
                    <a:pt x="2242" y="21450"/>
                  </a:cubicBezTo>
                  <a:lnTo>
                    <a:pt x="2601" y="21516"/>
                  </a:lnTo>
                  <a:lnTo>
                    <a:pt x="2601" y="21553"/>
                  </a:lnTo>
                  <a:lnTo>
                    <a:pt x="2807" y="21553"/>
                  </a:lnTo>
                  <a:lnTo>
                    <a:pt x="2807" y="21553"/>
                  </a:lnTo>
                  <a:lnTo>
                    <a:pt x="2808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8011" y="21553"/>
                  </a:lnTo>
                  <a:lnTo>
                    <a:pt x="18011" y="21550"/>
                  </a:lnTo>
                  <a:lnTo>
                    <a:pt x="18719" y="21421"/>
                  </a:lnTo>
                  <a:cubicBezTo>
                    <a:pt x="20363" y="20814"/>
                    <a:pt x="21600" y="18191"/>
                    <a:pt x="21600" y="15048"/>
                  </a:cubicBezTo>
                  <a:cubicBezTo>
                    <a:pt x="21600" y="12802"/>
                    <a:pt x="20969" y="10822"/>
                    <a:pt x="20009" y="9653"/>
                  </a:cubicBezTo>
                  <a:lnTo>
                    <a:pt x="19459" y="9115"/>
                  </a:lnTo>
                  <a:lnTo>
                    <a:pt x="19550" y="8434"/>
                  </a:lnTo>
                  <a:cubicBezTo>
                    <a:pt x="19681" y="6680"/>
                    <a:pt x="19116" y="4944"/>
                    <a:pt x="18153" y="4339"/>
                  </a:cubicBezTo>
                  <a:cubicBezTo>
                    <a:pt x="17878" y="4166"/>
                    <a:pt x="17596" y="4101"/>
                    <a:pt x="17323" y="4133"/>
                  </a:cubicBezTo>
                  <a:cubicBezTo>
                    <a:pt x="16913" y="4181"/>
                    <a:pt x="16520" y="4445"/>
                    <a:pt x="16195" y="4884"/>
                  </a:cubicBezTo>
                  <a:lnTo>
                    <a:pt x="15923" y="5376"/>
                  </a:lnTo>
                  <a:lnTo>
                    <a:pt x="15679" y="4187"/>
                  </a:lnTo>
                  <a:cubicBezTo>
                    <a:pt x="15222" y="2481"/>
                    <a:pt x="14404" y="1088"/>
                    <a:pt x="13332" y="415"/>
                  </a:cubicBezTo>
                  <a:cubicBezTo>
                    <a:pt x="12797" y="78"/>
                    <a:pt x="12249" y="-47"/>
                    <a:pt x="11716" y="15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282828"/>
              </a:solidFill>
            </a:ln>
          </p:spPr>
          <p:txBody>
            <a:bodyPr lIns="50853" tIns="50853" rIns="50853" bIns="50853" anchor="ctr"/>
            <a:lstStyle/>
            <a:p>
              <a:pPr marL="0" marR="0" lvl="0" indent="0" algn="ctr" defTabSz="564553" rtl="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95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ＭＳ Ｐゴシック" charset="-128"/>
                <a:cs typeface="+mn-cs"/>
                <a:sym typeface="CiscoSansTT ExtraLight"/>
              </a:endParaRPr>
            </a:p>
          </p:txBody>
        </p:sp>
        <p:pic>
          <p:nvPicPr>
            <p:cNvPr id="77" name="Image" descr="Image">
              <a:extLst>
                <a:ext uri="{FF2B5EF4-FFF2-40B4-BE49-F238E27FC236}">
                  <a16:creationId xmlns:a16="http://schemas.microsoft.com/office/drawing/2014/main" id="{683A71E3-FB7E-894E-93D6-73150B33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54462" y="1729327"/>
              <a:ext cx="1818026" cy="58155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0D9B77D7-708B-8D7A-E635-0A8FC857C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6552" y="1698020"/>
            <a:ext cx="534661" cy="534661"/>
          </a:xfrm>
          <a:prstGeom prst="rect">
            <a:avLst/>
          </a:prstGeom>
        </p:spPr>
      </p:pic>
      <p:pic>
        <p:nvPicPr>
          <p:cNvPr id="9" name="Graphic 8" descr="Clipboard Badge with solid fill">
            <a:extLst>
              <a:ext uri="{FF2B5EF4-FFF2-40B4-BE49-F238E27FC236}">
                <a16:creationId xmlns:a16="http://schemas.microsoft.com/office/drawing/2014/main" id="{6A5E83D7-4A03-0D0B-C649-DCFBD9F5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8671" y="2370502"/>
            <a:ext cx="533484" cy="533484"/>
          </a:xfrm>
          <a:prstGeom prst="rect">
            <a:avLst/>
          </a:prstGeom>
        </p:spPr>
      </p:pic>
      <p:pic>
        <p:nvPicPr>
          <p:cNvPr id="1026" name="Picture 2" descr="guarantee Icon - Download guarantee Icon 1716011 | Noun Project">
            <a:extLst>
              <a:ext uri="{FF2B5EF4-FFF2-40B4-BE49-F238E27FC236}">
                <a16:creationId xmlns:a16="http://schemas.microsoft.com/office/drawing/2014/main" id="{55B4C26E-91F9-E22C-BE77-BC39912B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194" y="2804437"/>
            <a:ext cx="534661" cy="5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oice - Free marketing icons">
            <a:extLst>
              <a:ext uri="{FF2B5EF4-FFF2-40B4-BE49-F238E27FC236}">
                <a16:creationId xmlns:a16="http://schemas.microsoft.com/office/drawing/2014/main" id="{6C7357CE-63FF-80BE-9C67-CC5E8147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239" y="3002415"/>
            <a:ext cx="534661" cy="5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unicate, connection, dot, line, network, note, path icon - Download on  Iconfinder">
            <a:extLst>
              <a:ext uri="{FF2B5EF4-FFF2-40B4-BE49-F238E27FC236}">
                <a16:creationId xmlns:a16="http://schemas.microsoft.com/office/drawing/2014/main" id="{49924E95-9328-5DF8-E272-708F1FE7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038" y="2099915"/>
            <a:ext cx="534661" cy="5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DEECE-01D1-ED69-96CA-26C6054C5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BRKCOL-2094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4AB1C-D7B9-C0F9-9264-2F94C731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+mn-ea"/>
              </a:rPr>
              <a:pPr marL="0" marR="0" lvl="0" indent="0" algn="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CDB770-81C7-2703-9C8A-B9E460B9931E}"/>
              </a:ext>
            </a:extLst>
          </p:cNvPr>
          <p:cNvSpPr/>
          <p:nvPr/>
        </p:nvSpPr>
        <p:spPr>
          <a:xfrm>
            <a:off x="295859" y="5154427"/>
            <a:ext cx="5800140" cy="1065096"/>
          </a:xfrm>
          <a:prstGeom prst="roundRect">
            <a:avLst>
              <a:gd name="adj" fmla="val 4615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2" name="Graphic 11" descr="Lightbulb and gear">
            <a:extLst>
              <a:ext uri="{FF2B5EF4-FFF2-40B4-BE49-F238E27FC236}">
                <a16:creationId xmlns:a16="http://schemas.microsoft.com/office/drawing/2014/main" id="{EEF96443-1509-29D9-D71D-7095ECD75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178" y="5267985"/>
            <a:ext cx="426836" cy="554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1F832C-A5FF-62B7-BBD5-21133477E6C9}"/>
              </a:ext>
            </a:extLst>
          </p:cNvPr>
          <p:cNvSpPr txBox="1"/>
          <p:nvPr/>
        </p:nvSpPr>
        <p:spPr>
          <a:xfrm>
            <a:off x="976118" y="5183608"/>
            <a:ext cx="6246821" cy="4146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needs to pay: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</a:br>
            <a:r>
              <a:rPr lang="en-US" sz="1400">
                <a:solidFill>
                  <a:srgbClr val="FFFFFF"/>
                </a:solidFill>
                <a:latin typeface="CiscoSansTT Light"/>
              </a:rPr>
              <a:t>-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SP: circuit to Equinix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- Equinix: customer cage, Equinix Fabric Port, Equinix Fabric VCs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- Cisco: Edge Connect </a:t>
            </a:r>
            <a:br>
              <a:rPr lang="en-US" sz="1400">
                <a:solidFill>
                  <a:srgbClr val="FFFFFF"/>
                </a:solidFill>
                <a:latin typeface="CiscoSansTT Light"/>
              </a:rPr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98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F56FF576-719F-FD41-A85F-4327FCAD2CF0}"/>
              </a:ext>
            </a:extLst>
          </p:cNvPr>
          <p:cNvGrpSpPr>
            <a:grpSpLocks noChangeAspect="1"/>
          </p:cNvGrpSpPr>
          <p:nvPr/>
        </p:nvGrpSpPr>
        <p:grpSpPr>
          <a:xfrm>
            <a:off x="8420144" y="4757113"/>
            <a:ext cx="1547713" cy="855320"/>
            <a:chOff x="3756480" y="2145989"/>
            <a:chExt cx="2262041" cy="1250081"/>
          </a:xfrm>
        </p:grpSpPr>
        <p:sp>
          <p:nvSpPr>
            <p:cNvPr id="95" name="Shape 426">
              <a:extLst>
                <a:ext uri="{FF2B5EF4-FFF2-40B4-BE49-F238E27FC236}">
                  <a16:creationId xmlns:a16="http://schemas.microsoft.com/office/drawing/2014/main" id="{D9EE189C-2553-404E-94EB-5DCC8F966B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56480" y="2145989"/>
              <a:ext cx="2262041" cy="125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11716" y="15"/>
                  </a:moveTo>
                  <a:cubicBezTo>
                    <a:pt x="10119" y="201"/>
                    <a:pt x="8661" y="2073"/>
                    <a:pt x="8101" y="4969"/>
                  </a:cubicBezTo>
                  <a:lnTo>
                    <a:pt x="8012" y="5642"/>
                  </a:lnTo>
                  <a:lnTo>
                    <a:pt x="7543" y="5247"/>
                  </a:lnTo>
                  <a:cubicBezTo>
                    <a:pt x="5855" y="4186"/>
                    <a:pt x="4010" y="5793"/>
                    <a:pt x="3422" y="8835"/>
                  </a:cubicBezTo>
                  <a:cubicBezTo>
                    <a:pt x="3274" y="9596"/>
                    <a:pt x="3220" y="10374"/>
                    <a:pt x="3247" y="11130"/>
                  </a:cubicBezTo>
                  <a:lnTo>
                    <a:pt x="3304" y="11520"/>
                  </a:lnTo>
                  <a:lnTo>
                    <a:pt x="2807" y="11429"/>
                  </a:lnTo>
                  <a:cubicBezTo>
                    <a:pt x="1257" y="11429"/>
                    <a:pt x="0" y="13696"/>
                    <a:pt x="0" y="16491"/>
                  </a:cubicBezTo>
                  <a:cubicBezTo>
                    <a:pt x="0" y="18937"/>
                    <a:pt x="962" y="20978"/>
                    <a:pt x="2242" y="21450"/>
                  </a:cubicBezTo>
                  <a:lnTo>
                    <a:pt x="2601" y="21516"/>
                  </a:lnTo>
                  <a:lnTo>
                    <a:pt x="2601" y="21553"/>
                  </a:lnTo>
                  <a:lnTo>
                    <a:pt x="2807" y="21553"/>
                  </a:lnTo>
                  <a:lnTo>
                    <a:pt x="2807" y="21553"/>
                  </a:lnTo>
                  <a:lnTo>
                    <a:pt x="2808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7992" y="21553"/>
                  </a:lnTo>
                  <a:lnTo>
                    <a:pt x="18011" y="21553"/>
                  </a:lnTo>
                  <a:lnTo>
                    <a:pt x="18011" y="21550"/>
                  </a:lnTo>
                  <a:lnTo>
                    <a:pt x="18719" y="21421"/>
                  </a:lnTo>
                  <a:cubicBezTo>
                    <a:pt x="20363" y="20814"/>
                    <a:pt x="21600" y="18191"/>
                    <a:pt x="21600" y="15048"/>
                  </a:cubicBezTo>
                  <a:cubicBezTo>
                    <a:pt x="21600" y="12802"/>
                    <a:pt x="20969" y="10822"/>
                    <a:pt x="20009" y="9653"/>
                  </a:cubicBezTo>
                  <a:lnTo>
                    <a:pt x="19459" y="9115"/>
                  </a:lnTo>
                  <a:lnTo>
                    <a:pt x="19550" y="8434"/>
                  </a:lnTo>
                  <a:cubicBezTo>
                    <a:pt x="19681" y="6680"/>
                    <a:pt x="19116" y="4944"/>
                    <a:pt x="18153" y="4339"/>
                  </a:cubicBezTo>
                  <a:cubicBezTo>
                    <a:pt x="17878" y="4166"/>
                    <a:pt x="17596" y="4101"/>
                    <a:pt x="17323" y="4133"/>
                  </a:cubicBezTo>
                  <a:cubicBezTo>
                    <a:pt x="16913" y="4181"/>
                    <a:pt x="16520" y="4445"/>
                    <a:pt x="16195" y="4884"/>
                  </a:cubicBezTo>
                  <a:lnTo>
                    <a:pt x="15923" y="5376"/>
                  </a:lnTo>
                  <a:lnTo>
                    <a:pt x="15679" y="4187"/>
                  </a:lnTo>
                  <a:cubicBezTo>
                    <a:pt x="15222" y="2481"/>
                    <a:pt x="14404" y="1088"/>
                    <a:pt x="13332" y="415"/>
                  </a:cubicBezTo>
                  <a:cubicBezTo>
                    <a:pt x="12797" y="78"/>
                    <a:pt x="12249" y="-47"/>
                    <a:pt x="11716" y="15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BCF5"/>
              </a:solidFill>
            </a:ln>
          </p:spPr>
          <p:txBody>
            <a:bodyPr lIns="50853" tIns="50853" rIns="50853" bIns="50853" anchor="ctr"/>
            <a:lstStyle/>
            <a:p>
              <a:pPr marL="0" marR="0" lvl="0" indent="0" algn="ctr" defTabSz="564553" rtl="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959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-128"/>
                <a:cs typeface="+mn-cs"/>
                <a:sym typeface="CiscoSansTT ExtraLight"/>
              </a:endParaRPr>
            </a:p>
          </p:txBody>
        </p:sp>
        <p:pic>
          <p:nvPicPr>
            <p:cNvPr id="102" name="Image" descr="Image">
              <a:extLst>
                <a:ext uri="{FF2B5EF4-FFF2-40B4-BE49-F238E27FC236}">
                  <a16:creationId xmlns:a16="http://schemas.microsoft.com/office/drawing/2014/main" id="{83564AEF-A769-D54B-98FF-0A6480A1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6644"/>
            <a:stretch/>
          </p:blipFill>
          <p:spPr>
            <a:xfrm>
              <a:off x="4156417" y="2393578"/>
              <a:ext cx="1172476" cy="91545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BBBDD32-8760-754A-9352-6A1220E2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96" y="-127411"/>
            <a:ext cx="11009376" cy="975360"/>
          </a:xfrm>
        </p:spPr>
        <p:txBody>
          <a:bodyPr/>
          <a:lstStyle/>
          <a:p>
            <a:r>
              <a:rPr lang="en-US">
                <a:solidFill>
                  <a:srgbClr val="282828"/>
                </a:solidFill>
              </a:rPr>
              <a:t>Equinix Fabric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1047A-49D0-7649-99D0-F3908C7F3A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6" y="1049073"/>
            <a:ext cx="11009376" cy="4523232"/>
          </a:xfrm>
        </p:spPr>
        <p:txBody>
          <a:bodyPr/>
          <a:lstStyle/>
          <a:p>
            <a:r>
              <a:rPr lang="en-US" sz="2400">
                <a:solidFill>
                  <a:srgbClr val="0070C0"/>
                </a:solidFill>
              </a:rPr>
              <a:t>Physical Circuit: </a:t>
            </a:r>
            <a:r>
              <a:rPr lang="en-US" sz="2400">
                <a:solidFill>
                  <a:srgbClr val="282828"/>
                </a:solidFill>
              </a:rPr>
              <a:t>Network circuit between Customer and Equinix. May have traffic to multiple cloud providers.</a:t>
            </a:r>
          </a:p>
          <a:p>
            <a:r>
              <a:rPr lang="en-US" sz="2400">
                <a:solidFill>
                  <a:srgbClr val="00B050"/>
                </a:solidFill>
              </a:rPr>
              <a:t>Equinix “Port” </a:t>
            </a:r>
            <a:r>
              <a:rPr lang="en-US" sz="2400">
                <a:solidFill>
                  <a:srgbClr val="282828"/>
                </a:solidFill>
              </a:rPr>
              <a:t>– A port is the physical port that was ordered in Equinix Fabric that is connected from Equinix Fabric backbone to the customer equipment in the cage (router/switch).</a:t>
            </a:r>
          </a:p>
          <a:p>
            <a:r>
              <a:rPr lang="en-US" sz="2400">
                <a:solidFill>
                  <a:srgbClr val="E3241B"/>
                </a:solidFill>
              </a:rPr>
              <a:t>Equinix “Connection” </a:t>
            </a:r>
            <a:r>
              <a:rPr lang="en-US" sz="2400">
                <a:solidFill>
                  <a:srgbClr val="282828"/>
                </a:solidFill>
              </a:rPr>
              <a:t>- This is where a customer uses the Equinix Fabric portal to submit a request to connect to a Cloud Provider. This submission contains the BGP and routing information required for the peering.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749E2-DF5F-CE43-8DE3-305B15E6132B}"/>
              </a:ext>
            </a:extLst>
          </p:cNvPr>
          <p:cNvCxnSpPr>
            <a:cxnSpLocks/>
          </p:cNvCxnSpPr>
          <p:nvPr/>
        </p:nvCxnSpPr>
        <p:spPr>
          <a:xfrm flipH="1">
            <a:off x="5643291" y="5531405"/>
            <a:ext cx="98542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rgbClr val="00BCEB"/>
          </a:lnRef>
          <a:fillRef idx="0">
            <a:srgbClr val="00BCEB"/>
          </a:fillRef>
          <a:effectRef idx="1">
            <a:srgbClr val="00BCEB"/>
          </a:effectRef>
          <a:fontRef idx="minor">
            <a:srgbClr val="282828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EAA2D8-76F9-0143-A879-D7CF1FE7EC24}"/>
              </a:ext>
            </a:extLst>
          </p:cNvPr>
          <p:cNvCxnSpPr>
            <a:cxnSpLocks/>
          </p:cNvCxnSpPr>
          <p:nvPr/>
        </p:nvCxnSpPr>
        <p:spPr>
          <a:xfrm flipH="1">
            <a:off x="3474531" y="5523537"/>
            <a:ext cx="164691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rgbClr val="00BCEB"/>
          </a:lnRef>
          <a:fillRef idx="0">
            <a:srgbClr val="00BCEB"/>
          </a:fillRef>
          <a:effectRef idx="1">
            <a:srgbClr val="00BCEB"/>
          </a:effectRef>
          <a:fontRef idx="minor">
            <a:srgbClr val="282828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6128DE-D7FB-5049-BFE8-210E805E5627}"/>
              </a:ext>
            </a:extLst>
          </p:cNvPr>
          <p:cNvCxnSpPr>
            <a:cxnSpLocks/>
          </p:cNvCxnSpPr>
          <p:nvPr/>
        </p:nvCxnSpPr>
        <p:spPr>
          <a:xfrm flipH="1">
            <a:off x="6946080" y="5531406"/>
            <a:ext cx="734289" cy="1"/>
          </a:xfrm>
          <a:prstGeom prst="line">
            <a:avLst/>
          </a:prstGeom>
          <a:ln>
            <a:solidFill>
              <a:srgbClr val="005073">
                <a:lumMod val="50000"/>
              </a:srgbClr>
            </a:solidFill>
          </a:ln>
        </p:spPr>
        <p:style>
          <a:lnRef idx="2">
            <a:srgbClr val="00BCEB"/>
          </a:lnRef>
          <a:fillRef idx="0">
            <a:srgbClr val="00BCEB"/>
          </a:fillRef>
          <a:effectRef idx="1">
            <a:srgbClr val="00BCEB"/>
          </a:effectRef>
          <a:fontRef idx="minor">
            <a:srgbClr val="282828"/>
          </a:fontRef>
        </p:style>
      </p:cxnSp>
      <p:pic>
        <p:nvPicPr>
          <p:cNvPr id="8" name="Picture 7" descr="cloud-exchange.png">
            <a:extLst>
              <a:ext uri="{FF2B5EF4-FFF2-40B4-BE49-F238E27FC236}">
                <a16:creationId xmlns:a16="http://schemas.microsoft.com/office/drawing/2014/main" id="{D54ADA87-46B6-5642-A9DB-2D78EC3D7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71" y="5064473"/>
            <a:ext cx="889108" cy="8891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9856-8B52-B74C-A1FE-4011A6428AB3}"/>
              </a:ext>
            </a:extLst>
          </p:cNvPr>
          <p:cNvGrpSpPr/>
          <p:nvPr/>
        </p:nvGrpSpPr>
        <p:grpSpPr>
          <a:xfrm>
            <a:off x="5379832" y="6163363"/>
            <a:ext cx="2611387" cy="142984"/>
            <a:chOff x="2570051" y="4189894"/>
            <a:chExt cx="1958540" cy="107238"/>
          </a:xfrm>
        </p:grpSpPr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59F75C53-8E73-BA40-A3F2-D7053CAF7D85}"/>
                </a:ext>
              </a:extLst>
            </p:cNvPr>
            <p:cNvSpPr/>
            <p:nvPr/>
          </p:nvSpPr>
          <p:spPr>
            <a:xfrm rot="5400000">
              <a:off x="3498028" y="3266569"/>
              <a:ext cx="107238" cy="1953888"/>
            </a:xfrm>
            <a:prstGeom prst="can">
              <a:avLst/>
            </a:prstGeom>
            <a:noFill/>
          </p:spPr>
          <p:style>
            <a:lnRef idx="2">
              <a:srgbClr val="282828"/>
            </a:lnRef>
            <a:fillRef idx="1">
              <a:srgbClr val="005073"/>
            </a:fillRef>
            <a:effectRef idx="0">
              <a:srgbClr val="282828"/>
            </a:effectRef>
            <a:fontRef idx="minor">
              <a:srgbClr val="282828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A8C6E5-68B9-DB47-9504-BB55640DEA51}"/>
                </a:ext>
              </a:extLst>
            </p:cNvPr>
            <p:cNvCxnSpPr>
              <a:cxnSpLocks/>
            </p:cNvCxnSpPr>
            <p:nvPr/>
          </p:nvCxnSpPr>
          <p:spPr>
            <a:xfrm>
              <a:off x="2570051" y="4234529"/>
              <a:ext cx="1938676" cy="671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2">
              <a:srgbClr val="282828"/>
            </a:lnRef>
            <a:fillRef idx="0">
              <a:srgbClr val="282828"/>
            </a:fillRef>
            <a:effectRef idx="1">
              <a:srgbClr val="282828"/>
            </a:effectRef>
            <a:fontRef idx="minor">
              <a:srgbClr val="282828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C5AB3-C1A5-1A46-9315-AC3A62461341}"/>
              </a:ext>
            </a:extLst>
          </p:cNvPr>
          <p:cNvGrpSpPr/>
          <p:nvPr/>
        </p:nvGrpSpPr>
        <p:grpSpPr>
          <a:xfrm>
            <a:off x="7629401" y="5687139"/>
            <a:ext cx="650240" cy="824027"/>
            <a:chOff x="5351398" y="3475183"/>
            <a:chExt cx="487680" cy="618020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8A6A4165-0E03-4A4E-9429-943DD696EC04}"/>
                </a:ext>
              </a:extLst>
            </p:cNvPr>
            <p:cNvSpPr/>
            <p:nvPr/>
          </p:nvSpPr>
          <p:spPr>
            <a:xfrm rot="10800000" flipV="1">
              <a:off x="5370637" y="3475183"/>
              <a:ext cx="462177" cy="374180"/>
            </a:xfrm>
            <a:prstGeom prst="trapezoid">
              <a:avLst/>
            </a:prstGeom>
            <a:solidFill>
              <a:srgbClr val="282828">
                <a:lumMod val="90000"/>
                <a:lumOff val="10000"/>
              </a:srgbClr>
            </a:solidFill>
            <a:ln>
              <a:noFill/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pic>
          <p:nvPicPr>
            <p:cNvPr id="14" name="Picture 11" descr="C:\Users\ecoffey\AppData\Local\Temp\Rar$DRa0.386\30067_Device_router_default_64.png">
              <a:extLst>
                <a:ext uri="{FF2B5EF4-FFF2-40B4-BE49-F238E27FC236}">
                  <a16:creationId xmlns:a16="http://schemas.microsoft.com/office/drawing/2014/main" id="{CFEA00BD-E999-474B-81EA-22CBF85B1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398" y="3605523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6E24DA-CEC8-424E-8E5B-D0B6F5A35130}"/>
              </a:ext>
            </a:extLst>
          </p:cNvPr>
          <p:cNvSpPr txBox="1"/>
          <p:nvPr/>
        </p:nvSpPr>
        <p:spPr>
          <a:xfrm>
            <a:off x="8181890" y="4324880"/>
            <a:ext cx="2102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Cisco Webex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D42DEC-18B9-7E42-AC87-03CC85AC9E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2" y="5043468"/>
            <a:ext cx="779297" cy="800865"/>
          </a:xfrm>
          <a:prstGeom prst="rect">
            <a:avLst/>
          </a:prstGeom>
        </p:spPr>
      </p:pic>
      <p:pic>
        <p:nvPicPr>
          <p:cNvPr id="20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12383B59-B9A7-AE4D-B289-F1F11E97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15" y="5239531"/>
            <a:ext cx="650240" cy="6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0D68D4-FD11-044D-BA30-3CAC09900F63}"/>
              </a:ext>
            </a:extLst>
          </p:cNvPr>
          <p:cNvGrpSpPr/>
          <p:nvPr/>
        </p:nvGrpSpPr>
        <p:grpSpPr>
          <a:xfrm>
            <a:off x="5120011" y="5740186"/>
            <a:ext cx="650240" cy="798375"/>
            <a:chOff x="3469355" y="3514968"/>
            <a:chExt cx="487680" cy="598781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BFCCC91-9F88-FF44-A7A5-8AB2594431C4}"/>
                </a:ext>
              </a:extLst>
            </p:cNvPr>
            <p:cNvSpPr/>
            <p:nvPr/>
          </p:nvSpPr>
          <p:spPr>
            <a:xfrm rot="10800000" flipV="1">
              <a:off x="3475578" y="3514968"/>
              <a:ext cx="466944" cy="315375"/>
            </a:xfrm>
            <a:prstGeom prst="trapezoid">
              <a:avLst/>
            </a:prstGeom>
            <a:solidFill>
              <a:srgbClr val="282828">
                <a:lumMod val="90000"/>
                <a:lumOff val="10000"/>
              </a:srgbClr>
            </a:solidFill>
            <a:ln>
              <a:noFill/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pic>
          <p:nvPicPr>
            <p:cNvPr id="28" name="Picture 11" descr="C:\Users\ecoffey\AppData\Local\Temp\Rar$DRa0.386\30067_Device_router_default_64.png">
              <a:extLst>
                <a:ext uri="{FF2B5EF4-FFF2-40B4-BE49-F238E27FC236}">
                  <a16:creationId xmlns:a16="http://schemas.microsoft.com/office/drawing/2014/main" id="{56B1A2D6-C4CB-1D47-97FE-3D29664DB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355" y="3626069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D863319-0909-3845-B7D0-D2AC119B0087}"/>
              </a:ext>
            </a:extLst>
          </p:cNvPr>
          <p:cNvSpPr txBox="1"/>
          <p:nvPr/>
        </p:nvSpPr>
        <p:spPr>
          <a:xfrm>
            <a:off x="1908032" y="4303683"/>
            <a:ext cx="1859312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Customer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900BA9-B873-6A47-95DF-0F2D52499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52" y="5239666"/>
            <a:ext cx="779297" cy="800865"/>
          </a:xfrm>
          <a:prstGeom prst="rect">
            <a:avLst/>
          </a:prstGeom>
        </p:spPr>
      </p:pic>
      <p:grpSp>
        <p:nvGrpSpPr>
          <p:cNvPr id="33" name="Group 105">
            <a:extLst>
              <a:ext uri="{FF2B5EF4-FFF2-40B4-BE49-F238E27FC236}">
                <a16:creationId xmlns:a16="http://schemas.microsoft.com/office/drawing/2014/main" id="{95BCEC2F-23D0-6F4B-BEAB-332E7EDB17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4130" y="4725708"/>
            <a:ext cx="935884" cy="882321"/>
            <a:chOff x="1991" y="1544"/>
            <a:chExt cx="961" cy="906"/>
          </a:xfrm>
        </p:grpSpPr>
        <p:sp>
          <p:nvSpPr>
            <p:cNvPr id="67" name="Freeform 116">
              <a:extLst>
                <a:ext uri="{FF2B5EF4-FFF2-40B4-BE49-F238E27FC236}">
                  <a16:creationId xmlns:a16="http://schemas.microsoft.com/office/drawing/2014/main" id="{E0EC36DC-A5C8-0A4D-A768-E10A87CB6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846"/>
              <a:ext cx="435" cy="604"/>
            </a:xfrm>
            <a:custGeom>
              <a:avLst/>
              <a:gdLst>
                <a:gd name="T0" fmla="*/ 5 w 52"/>
                <a:gd name="T1" fmla="*/ 0 h 74"/>
                <a:gd name="T2" fmla="*/ 0 w 52"/>
                <a:gd name="T3" fmla="*/ 5 h 74"/>
                <a:gd name="T4" fmla="*/ 0 w 52"/>
                <a:gd name="T5" fmla="*/ 74 h 74"/>
                <a:gd name="T6" fmla="*/ 52 w 52"/>
                <a:gd name="T7" fmla="*/ 74 h 74"/>
                <a:gd name="T8" fmla="*/ 52 w 52"/>
                <a:gd name="T9" fmla="*/ 5 h 74"/>
                <a:gd name="T10" fmla="*/ 47 w 52"/>
                <a:gd name="T11" fmla="*/ 0 h 74"/>
                <a:gd name="T12" fmla="*/ 5 w 52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0" y="0"/>
                    <a:pt x="4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F0E00F0F-0E59-9B46-9205-B218B1F62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1" y="1544"/>
              <a:ext cx="585" cy="906"/>
            </a:xfrm>
            <a:custGeom>
              <a:avLst/>
              <a:gdLst>
                <a:gd name="T0" fmla="*/ 5 w 70"/>
                <a:gd name="T1" fmla="*/ 0 h 111"/>
                <a:gd name="T2" fmla="*/ 0 w 70"/>
                <a:gd name="T3" fmla="*/ 5 h 111"/>
                <a:gd name="T4" fmla="*/ 0 w 70"/>
                <a:gd name="T5" fmla="*/ 111 h 111"/>
                <a:gd name="T6" fmla="*/ 70 w 70"/>
                <a:gd name="T7" fmla="*/ 111 h 111"/>
                <a:gd name="T8" fmla="*/ 70 w 70"/>
                <a:gd name="T9" fmla="*/ 5 h 111"/>
                <a:gd name="T10" fmla="*/ 65 w 70"/>
                <a:gd name="T11" fmla="*/ 0 h 111"/>
                <a:gd name="T12" fmla="*/ 5 w 70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1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3"/>
                    <a:pt x="67" y="0"/>
                    <a:pt x="65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Rectangle 107">
              <a:extLst>
                <a:ext uri="{FF2B5EF4-FFF2-40B4-BE49-F238E27FC236}">
                  <a16:creationId xmlns:a16="http://schemas.microsoft.com/office/drawing/2014/main" id="{74F3EC14-FC4C-A241-B29D-E7B023F99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650"/>
              <a:ext cx="84" cy="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108">
              <a:extLst>
                <a:ext uri="{FF2B5EF4-FFF2-40B4-BE49-F238E27FC236}">
                  <a16:creationId xmlns:a16="http://schemas.microsoft.com/office/drawing/2014/main" id="{2005E77D-B24F-1D47-A610-D3BC6A79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650"/>
              <a:ext cx="84" cy="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Rectangle 109">
              <a:extLst>
                <a:ext uri="{FF2B5EF4-FFF2-40B4-BE49-F238E27FC236}">
                  <a16:creationId xmlns:a16="http://schemas.microsoft.com/office/drawing/2014/main" id="{CAD92E15-963E-F14F-B73B-EC242A958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650"/>
              <a:ext cx="84" cy="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Rectangle 110">
              <a:extLst>
                <a:ext uri="{FF2B5EF4-FFF2-40B4-BE49-F238E27FC236}">
                  <a16:creationId xmlns:a16="http://schemas.microsoft.com/office/drawing/2014/main" id="{AF33C526-C8BE-8645-A918-185FD9423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993"/>
              <a:ext cx="84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Rectangle 111">
              <a:extLst>
                <a:ext uri="{FF2B5EF4-FFF2-40B4-BE49-F238E27FC236}">
                  <a16:creationId xmlns:a16="http://schemas.microsoft.com/office/drawing/2014/main" id="{282263FA-B465-F248-ACF6-29FBCE9F8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993"/>
              <a:ext cx="84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Rectangle 112">
              <a:extLst>
                <a:ext uri="{FF2B5EF4-FFF2-40B4-BE49-F238E27FC236}">
                  <a16:creationId xmlns:a16="http://schemas.microsoft.com/office/drawing/2014/main" id="{B4CB912F-939C-E742-8666-6A1F3EF9C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993"/>
              <a:ext cx="84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Rectangle 113">
              <a:extLst>
                <a:ext uri="{FF2B5EF4-FFF2-40B4-BE49-F238E27FC236}">
                  <a16:creationId xmlns:a16="http://schemas.microsoft.com/office/drawing/2014/main" id="{4C220F89-0EDC-794A-9385-191DC77CD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821"/>
              <a:ext cx="84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Rectangle 114">
              <a:extLst>
                <a:ext uri="{FF2B5EF4-FFF2-40B4-BE49-F238E27FC236}">
                  <a16:creationId xmlns:a16="http://schemas.microsoft.com/office/drawing/2014/main" id="{DFD0458E-2B4F-6048-AB3D-B883B7CC0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821"/>
              <a:ext cx="84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Rectangle 115">
              <a:extLst>
                <a:ext uri="{FF2B5EF4-FFF2-40B4-BE49-F238E27FC236}">
                  <a16:creationId xmlns:a16="http://schemas.microsoft.com/office/drawing/2014/main" id="{9EBF38CF-E2D4-D040-8A3A-4323F7B76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821"/>
              <a:ext cx="84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Rectangle 117">
              <a:extLst>
                <a:ext uri="{FF2B5EF4-FFF2-40B4-BE49-F238E27FC236}">
                  <a16:creationId xmlns:a16="http://schemas.microsoft.com/office/drawing/2014/main" id="{43C57956-B3C2-EB43-B613-D418A646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1927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Rectangle 118">
              <a:extLst>
                <a:ext uri="{FF2B5EF4-FFF2-40B4-BE49-F238E27FC236}">
                  <a16:creationId xmlns:a16="http://schemas.microsoft.com/office/drawing/2014/main" id="{D9A62D30-EA58-E14E-AF5C-FB6254EE5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1927"/>
              <a:ext cx="59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119">
              <a:extLst>
                <a:ext uri="{FF2B5EF4-FFF2-40B4-BE49-F238E27FC236}">
                  <a16:creationId xmlns:a16="http://schemas.microsoft.com/office/drawing/2014/main" id="{AF1C8F49-72E4-DD43-AD27-9FD8C5450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1927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20">
              <a:extLst>
                <a:ext uri="{FF2B5EF4-FFF2-40B4-BE49-F238E27FC236}">
                  <a16:creationId xmlns:a16="http://schemas.microsoft.com/office/drawing/2014/main" id="{6F17101E-11B0-1F4C-BBB2-0D53FCBF0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2189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Rectangle 121">
              <a:extLst>
                <a:ext uri="{FF2B5EF4-FFF2-40B4-BE49-F238E27FC236}">
                  <a16:creationId xmlns:a16="http://schemas.microsoft.com/office/drawing/2014/main" id="{340F60BC-C04B-3447-9D2B-899B7284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2189"/>
              <a:ext cx="59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Rectangle 122">
              <a:extLst>
                <a:ext uri="{FF2B5EF4-FFF2-40B4-BE49-F238E27FC236}">
                  <a16:creationId xmlns:a16="http://schemas.microsoft.com/office/drawing/2014/main" id="{2371F541-9482-D747-9230-24B9DC55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2189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Rectangle 123">
              <a:extLst>
                <a:ext uri="{FF2B5EF4-FFF2-40B4-BE49-F238E27FC236}">
                  <a16:creationId xmlns:a16="http://schemas.microsoft.com/office/drawing/2014/main" id="{0B845471-D1A2-F740-845B-0D35E9D76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2058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Rectangle 124">
              <a:extLst>
                <a:ext uri="{FF2B5EF4-FFF2-40B4-BE49-F238E27FC236}">
                  <a16:creationId xmlns:a16="http://schemas.microsoft.com/office/drawing/2014/main" id="{EAE69654-C619-E747-BA47-B9D308B1A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2058"/>
              <a:ext cx="59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Rectangle 125">
              <a:extLst>
                <a:ext uri="{FF2B5EF4-FFF2-40B4-BE49-F238E27FC236}">
                  <a16:creationId xmlns:a16="http://schemas.microsoft.com/office/drawing/2014/main" id="{2DDFD1A9-D801-9942-BF98-0AA984709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2058"/>
              <a:ext cx="58" cy="57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82B8FA-7D9E-7042-889A-C466D9DDBBF1}"/>
              </a:ext>
            </a:extLst>
          </p:cNvPr>
          <p:cNvGrpSpPr/>
          <p:nvPr/>
        </p:nvGrpSpPr>
        <p:grpSpPr>
          <a:xfrm>
            <a:off x="2224144" y="5468141"/>
            <a:ext cx="1207813" cy="897155"/>
            <a:chOff x="603244" y="4119106"/>
            <a:chExt cx="1208128" cy="8973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F9326E-A525-9A4E-B1C4-39530B6A8224}"/>
                </a:ext>
              </a:extLst>
            </p:cNvPr>
            <p:cNvSpPr/>
            <p:nvPr/>
          </p:nvSpPr>
          <p:spPr>
            <a:xfrm>
              <a:off x="603244" y="4119106"/>
              <a:ext cx="1208128" cy="897389"/>
            </a:xfrm>
            <a:prstGeom prst="ellipse">
              <a:avLst/>
            </a:prstGeom>
            <a:solidFill>
              <a:srgbClr val="6EBE4A"/>
            </a:solidFill>
            <a:ln>
              <a:solidFill>
                <a:srgbClr val="00BCEB"/>
              </a:solidFill>
            </a:ln>
            <a:effectLst/>
          </p:spPr>
          <p:style>
            <a:lnRef idx="2">
              <a:srgbClr val="00BCEB">
                <a:shade val="50000"/>
              </a:srgbClr>
            </a:lnRef>
            <a:fillRef idx="1">
              <a:srgbClr val="00BCEB"/>
            </a:fillRef>
            <a:effectRef idx="0">
              <a:srgbClr val="00BCEB"/>
            </a:effectRef>
            <a:fontRef idx="minor">
              <a:srgbClr val="005073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9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722D266-2790-F64B-B56C-805478409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636" y="4174510"/>
              <a:ext cx="1038014" cy="720010"/>
              <a:chOff x="5952996" y="1793586"/>
              <a:chExt cx="1159185" cy="964925"/>
            </a:xfrm>
            <a:solidFill>
              <a:srgbClr val="2968AF"/>
            </a:solidFill>
            <a:effectLst/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4417E1F-FEB6-D841-9CE9-EAC8CF61C06B}"/>
                  </a:ext>
                </a:extLst>
              </p:cNvPr>
              <p:cNvGrpSpPr/>
              <p:nvPr/>
            </p:nvGrpSpPr>
            <p:grpSpPr>
              <a:xfrm>
                <a:off x="5952996" y="2089963"/>
                <a:ext cx="317293" cy="407966"/>
                <a:chOff x="-1550988" y="2646363"/>
                <a:chExt cx="463550" cy="471488"/>
              </a:xfrm>
              <a:grpFill/>
            </p:grpSpPr>
            <p:sp>
              <p:nvSpPr>
                <p:cNvPr id="65" name="Freeform 27">
                  <a:extLst>
                    <a:ext uri="{FF2B5EF4-FFF2-40B4-BE49-F238E27FC236}">
                      <a16:creationId xmlns:a16="http://schemas.microsoft.com/office/drawing/2014/main" id="{709856BD-ED22-9D48-8362-92421F329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50988" y="2646363"/>
                  <a:ext cx="134938" cy="471488"/>
                </a:xfrm>
                <a:custGeom>
                  <a:avLst/>
                  <a:gdLst>
                    <a:gd name="T0" fmla="*/ 0 w 36"/>
                    <a:gd name="T1" fmla="*/ 62 h 126"/>
                    <a:gd name="T2" fmla="*/ 5 w 36"/>
                    <a:gd name="T3" fmla="*/ 17 h 126"/>
                    <a:gd name="T4" fmla="*/ 28 w 36"/>
                    <a:gd name="T5" fmla="*/ 5 h 126"/>
                    <a:gd name="T6" fmla="*/ 30 w 36"/>
                    <a:gd name="T7" fmla="*/ 6 h 126"/>
                    <a:gd name="T8" fmla="*/ 34 w 36"/>
                    <a:gd name="T9" fmla="*/ 14 h 126"/>
                    <a:gd name="T10" fmla="*/ 27 w 36"/>
                    <a:gd name="T11" fmla="*/ 35 h 126"/>
                    <a:gd name="T12" fmla="*/ 21 w 36"/>
                    <a:gd name="T13" fmla="*/ 40 h 126"/>
                    <a:gd name="T14" fmla="*/ 14 w 36"/>
                    <a:gd name="T15" fmla="*/ 46 h 126"/>
                    <a:gd name="T16" fmla="*/ 14 w 36"/>
                    <a:gd name="T17" fmla="*/ 82 h 126"/>
                    <a:gd name="T18" fmla="*/ 21 w 36"/>
                    <a:gd name="T19" fmla="*/ 89 h 126"/>
                    <a:gd name="T20" fmla="*/ 27 w 36"/>
                    <a:gd name="T21" fmla="*/ 93 h 126"/>
                    <a:gd name="T22" fmla="*/ 34 w 36"/>
                    <a:gd name="T23" fmla="*/ 116 h 126"/>
                    <a:gd name="T24" fmla="*/ 32 w 36"/>
                    <a:gd name="T25" fmla="*/ 121 h 126"/>
                    <a:gd name="T26" fmla="*/ 21 w 36"/>
                    <a:gd name="T27" fmla="*/ 125 h 126"/>
                    <a:gd name="T28" fmla="*/ 5 w 36"/>
                    <a:gd name="T29" fmla="*/ 112 h 126"/>
                    <a:gd name="T30" fmla="*/ 1 w 36"/>
                    <a:gd name="T31" fmla="*/ 77 h 126"/>
                    <a:gd name="T32" fmla="*/ 0 w 36"/>
                    <a:gd name="T33" fmla="*/ 62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126">
                      <a:moveTo>
                        <a:pt x="0" y="62"/>
                      </a:moveTo>
                      <a:cubicBezTo>
                        <a:pt x="1" y="47"/>
                        <a:pt x="2" y="32"/>
                        <a:pt x="5" y="17"/>
                      </a:cubicBezTo>
                      <a:cubicBezTo>
                        <a:pt x="6" y="5"/>
                        <a:pt x="16" y="0"/>
                        <a:pt x="28" y="5"/>
                      </a:cubicBezTo>
                      <a:cubicBezTo>
                        <a:pt x="28" y="5"/>
                        <a:pt x="29" y="6"/>
                        <a:pt x="30" y="6"/>
                      </a:cubicBezTo>
                      <a:cubicBezTo>
                        <a:pt x="35" y="7"/>
                        <a:pt x="36" y="10"/>
                        <a:pt x="34" y="14"/>
                      </a:cubicBezTo>
                      <a:cubicBezTo>
                        <a:pt x="31" y="21"/>
                        <a:pt x="29" y="28"/>
                        <a:pt x="27" y="35"/>
                      </a:cubicBezTo>
                      <a:cubicBezTo>
                        <a:pt x="26" y="38"/>
                        <a:pt x="25" y="40"/>
                        <a:pt x="21" y="40"/>
                      </a:cubicBezTo>
                      <a:cubicBezTo>
                        <a:pt x="16" y="39"/>
                        <a:pt x="14" y="41"/>
                        <a:pt x="14" y="46"/>
                      </a:cubicBezTo>
                      <a:cubicBezTo>
                        <a:pt x="14" y="58"/>
                        <a:pt x="14" y="70"/>
                        <a:pt x="14" y="82"/>
                      </a:cubicBezTo>
                      <a:cubicBezTo>
                        <a:pt x="14" y="87"/>
                        <a:pt x="16" y="89"/>
                        <a:pt x="21" y="89"/>
                      </a:cubicBezTo>
                      <a:cubicBezTo>
                        <a:pt x="24" y="88"/>
                        <a:pt x="26" y="90"/>
                        <a:pt x="27" y="93"/>
                      </a:cubicBezTo>
                      <a:cubicBezTo>
                        <a:pt x="29" y="101"/>
                        <a:pt x="32" y="108"/>
                        <a:pt x="34" y="116"/>
                      </a:cubicBezTo>
                      <a:cubicBezTo>
                        <a:pt x="35" y="119"/>
                        <a:pt x="35" y="120"/>
                        <a:pt x="32" y="121"/>
                      </a:cubicBezTo>
                      <a:cubicBezTo>
                        <a:pt x="28" y="123"/>
                        <a:pt x="25" y="125"/>
                        <a:pt x="21" y="125"/>
                      </a:cubicBezTo>
                      <a:cubicBezTo>
                        <a:pt x="13" y="126"/>
                        <a:pt x="6" y="120"/>
                        <a:pt x="5" y="112"/>
                      </a:cubicBezTo>
                      <a:cubicBezTo>
                        <a:pt x="3" y="101"/>
                        <a:pt x="2" y="89"/>
                        <a:pt x="1" y="77"/>
                      </a:cubicBezTo>
                      <a:cubicBezTo>
                        <a:pt x="1" y="72"/>
                        <a:pt x="0" y="62"/>
                        <a:pt x="0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" name="Freeform 28">
                  <a:extLst>
                    <a:ext uri="{FF2B5EF4-FFF2-40B4-BE49-F238E27FC236}">
                      <a16:creationId xmlns:a16="http://schemas.microsoft.com/office/drawing/2014/main" id="{4CD7ABCA-0200-A645-A8A7-A54037F001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484313" y="2706688"/>
                  <a:ext cx="396875" cy="366713"/>
                </a:xfrm>
                <a:custGeom>
                  <a:avLst/>
                  <a:gdLst>
                    <a:gd name="T0" fmla="*/ 98 w 106"/>
                    <a:gd name="T1" fmla="*/ 0 h 98"/>
                    <a:gd name="T2" fmla="*/ 18 w 106"/>
                    <a:gd name="T3" fmla="*/ 4 h 98"/>
                    <a:gd name="T4" fmla="*/ 4 w 106"/>
                    <a:gd name="T5" fmla="*/ 28 h 98"/>
                    <a:gd name="T6" fmla="*/ 0 w 106"/>
                    <a:gd name="T7" fmla="*/ 68 h 98"/>
                    <a:gd name="T8" fmla="*/ 19 w 106"/>
                    <a:gd name="T9" fmla="*/ 94 h 98"/>
                    <a:gd name="T10" fmla="*/ 98 w 106"/>
                    <a:gd name="T11" fmla="*/ 98 h 98"/>
                    <a:gd name="T12" fmla="*/ 106 w 106"/>
                    <a:gd name="T13" fmla="*/ 8 h 98"/>
                    <a:gd name="T14" fmla="*/ 40 w 106"/>
                    <a:gd name="T15" fmla="*/ 70 h 98"/>
                    <a:gd name="T16" fmla="*/ 52 w 106"/>
                    <a:gd name="T17" fmla="*/ 70 h 98"/>
                    <a:gd name="T18" fmla="*/ 46 w 106"/>
                    <a:gd name="T19" fmla="*/ 59 h 98"/>
                    <a:gd name="T20" fmla="*/ 46 w 106"/>
                    <a:gd name="T21" fmla="*/ 48 h 98"/>
                    <a:gd name="T22" fmla="*/ 46 w 106"/>
                    <a:gd name="T23" fmla="*/ 59 h 98"/>
                    <a:gd name="T24" fmla="*/ 40 w 106"/>
                    <a:gd name="T25" fmla="*/ 38 h 98"/>
                    <a:gd name="T26" fmla="*/ 52 w 106"/>
                    <a:gd name="T27" fmla="*/ 38 h 98"/>
                    <a:gd name="T28" fmla="*/ 63 w 106"/>
                    <a:gd name="T29" fmla="*/ 75 h 98"/>
                    <a:gd name="T30" fmla="*/ 63 w 106"/>
                    <a:gd name="T31" fmla="*/ 64 h 98"/>
                    <a:gd name="T32" fmla="*/ 63 w 106"/>
                    <a:gd name="T33" fmla="*/ 75 h 98"/>
                    <a:gd name="T34" fmla="*/ 57 w 106"/>
                    <a:gd name="T35" fmla="*/ 54 h 98"/>
                    <a:gd name="T36" fmla="*/ 69 w 106"/>
                    <a:gd name="T37" fmla="*/ 54 h 98"/>
                    <a:gd name="T38" fmla="*/ 63 w 106"/>
                    <a:gd name="T39" fmla="*/ 44 h 98"/>
                    <a:gd name="T40" fmla="*/ 63 w 106"/>
                    <a:gd name="T41" fmla="*/ 32 h 98"/>
                    <a:gd name="T42" fmla="*/ 63 w 106"/>
                    <a:gd name="T43" fmla="*/ 44 h 98"/>
                    <a:gd name="T44" fmla="*/ 75 w 106"/>
                    <a:gd name="T45" fmla="*/ 70 h 98"/>
                    <a:gd name="T46" fmla="*/ 86 w 106"/>
                    <a:gd name="T47" fmla="*/ 70 h 98"/>
                    <a:gd name="T48" fmla="*/ 80 w 106"/>
                    <a:gd name="T49" fmla="*/ 59 h 98"/>
                    <a:gd name="T50" fmla="*/ 80 w 106"/>
                    <a:gd name="T51" fmla="*/ 48 h 98"/>
                    <a:gd name="T52" fmla="*/ 80 w 106"/>
                    <a:gd name="T53" fmla="*/ 59 h 98"/>
                    <a:gd name="T54" fmla="*/ 75 w 106"/>
                    <a:gd name="T55" fmla="*/ 38 h 98"/>
                    <a:gd name="T56" fmla="*/ 86 w 106"/>
                    <a:gd name="T57" fmla="*/ 38 h 98"/>
                    <a:gd name="T58" fmla="*/ 83 w 106"/>
                    <a:gd name="T59" fmla="*/ 24 h 98"/>
                    <a:gd name="T60" fmla="*/ 42 w 106"/>
                    <a:gd name="T61" fmla="*/ 24 h 98"/>
                    <a:gd name="T62" fmla="*/ 49 w 106"/>
                    <a:gd name="T63" fmla="*/ 8 h 98"/>
                    <a:gd name="T64" fmla="*/ 93 w 106"/>
                    <a:gd name="T65" fmla="*/ 1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6" h="98">
                      <a:moveTo>
                        <a:pt x="106" y="8"/>
                      </a:moveTo>
                      <a:cubicBezTo>
                        <a:pt x="106" y="2"/>
                        <a:pt x="104" y="0"/>
                        <a:pt x="98" y="0"/>
                      </a:cubicBezTo>
                      <a:cubicBezTo>
                        <a:pt x="73" y="0"/>
                        <a:pt x="48" y="0"/>
                        <a:pt x="23" y="0"/>
                      </a:cubicBezTo>
                      <a:cubicBezTo>
                        <a:pt x="20" y="0"/>
                        <a:pt x="19" y="1"/>
                        <a:pt x="18" y="4"/>
                      </a:cubicBezTo>
                      <a:cubicBezTo>
                        <a:pt x="17" y="10"/>
                        <a:pt x="15" y="16"/>
                        <a:pt x="13" y="22"/>
                      </a:cubicBezTo>
                      <a:cubicBezTo>
                        <a:pt x="11" y="26"/>
                        <a:pt x="9" y="28"/>
                        <a:pt x="4" y="28"/>
                      </a:cubicBezTo>
                      <a:cubicBezTo>
                        <a:pt x="3" y="28"/>
                        <a:pt x="2" y="28"/>
                        <a:pt x="0" y="28"/>
                      </a:cubicBezTo>
                      <a:cubicBezTo>
                        <a:pt x="0" y="41"/>
                        <a:pt x="0" y="55"/>
                        <a:pt x="0" y="68"/>
                      </a:cubicBezTo>
                      <a:cubicBezTo>
                        <a:pt x="10" y="68"/>
                        <a:pt x="11" y="69"/>
                        <a:pt x="14" y="77"/>
                      </a:cubicBezTo>
                      <a:cubicBezTo>
                        <a:pt x="16" y="83"/>
                        <a:pt x="17" y="89"/>
                        <a:pt x="19" y="94"/>
                      </a:cubicBezTo>
                      <a:cubicBezTo>
                        <a:pt x="20" y="97"/>
                        <a:pt x="21" y="98"/>
                        <a:pt x="24" y="98"/>
                      </a:cubicBezTo>
                      <a:cubicBezTo>
                        <a:pt x="49" y="98"/>
                        <a:pt x="73" y="98"/>
                        <a:pt x="98" y="98"/>
                      </a:cubicBezTo>
                      <a:cubicBezTo>
                        <a:pt x="104" y="98"/>
                        <a:pt x="106" y="96"/>
                        <a:pt x="106" y="90"/>
                      </a:cubicBezTo>
                      <a:cubicBezTo>
                        <a:pt x="106" y="63"/>
                        <a:pt x="106" y="35"/>
                        <a:pt x="106" y="8"/>
                      </a:cubicBezTo>
                      <a:close/>
                      <a:moveTo>
                        <a:pt x="46" y="75"/>
                      </a:moveTo>
                      <a:cubicBezTo>
                        <a:pt x="43" y="75"/>
                        <a:pt x="40" y="73"/>
                        <a:pt x="40" y="70"/>
                      </a:cubicBezTo>
                      <a:cubicBezTo>
                        <a:pt x="40" y="67"/>
                        <a:pt x="43" y="64"/>
                        <a:pt x="46" y="64"/>
                      </a:cubicBezTo>
                      <a:cubicBezTo>
                        <a:pt x="49" y="64"/>
                        <a:pt x="52" y="67"/>
                        <a:pt x="52" y="70"/>
                      </a:cubicBezTo>
                      <a:cubicBezTo>
                        <a:pt x="52" y="73"/>
                        <a:pt x="49" y="75"/>
                        <a:pt x="46" y="75"/>
                      </a:cubicBezTo>
                      <a:close/>
                      <a:moveTo>
                        <a:pt x="46" y="59"/>
                      </a:moveTo>
                      <a:cubicBezTo>
                        <a:pt x="43" y="59"/>
                        <a:pt x="40" y="57"/>
                        <a:pt x="40" y="54"/>
                      </a:cubicBezTo>
                      <a:cubicBezTo>
                        <a:pt x="40" y="51"/>
                        <a:pt x="43" y="48"/>
                        <a:pt x="46" y="48"/>
                      </a:cubicBezTo>
                      <a:cubicBezTo>
                        <a:pt x="49" y="48"/>
                        <a:pt x="52" y="51"/>
                        <a:pt x="52" y="54"/>
                      </a:cubicBezTo>
                      <a:cubicBezTo>
                        <a:pt x="52" y="57"/>
                        <a:pt x="49" y="59"/>
                        <a:pt x="46" y="59"/>
                      </a:cubicBezTo>
                      <a:close/>
                      <a:moveTo>
                        <a:pt x="46" y="44"/>
                      </a:moveTo>
                      <a:cubicBezTo>
                        <a:pt x="43" y="44"/>
                        <a:pt x="40" y="41"/>
                        <a:pt x="40" y="38"/>
                      </a:cubicBezTo>
                      <a:cubicBezTo>
                        <a:pt x="40" y="35"/>
                        <a:pt x="43" y="32"/>
                        <a:pt x="46" y="32"/>
                      </a:cubicBezTo>
                      <a:cubicBezTo>
                        <a:pt x="49" y="32"/>
                        <a:pt x="52" y="35"/>
                        <a:pt x="52" y="38"/>
                      </a:cubicBezTo>
                      <a:cubicBezTo>
                        <a:pt x="52" y="41"/>
                        <a:pt x="49" y="44"/>
                        <a:pt x="46" y="44"/>
                      </a:cubicBezTo>
                      <a:close/>
                      <a:moveTo>
                        <a:pt x="63" y="75"/>
                      </a:moveTo>
                      <a:cubicBezTo>
                        <a:pt x="60" y="75"/>
                        <a:pt x="57" y="73"/>
                        <a:pt x="57" y="70"/>
                      </a:cubicBezTo>
                      <a:cubicBezTo>
                        <a:pt x="57" y="67"/>
                        <a:pt x="60" y="64"/>
                        <a:pt x="63" y="64"/>
                      </a:cubicBezTo>
                      <a:cubicBezTo>
                        <a:pt x="66" y="64"/>
                        <a:pt x="69" y="67"/>
                        <a:pt x="69" y="70"/>
                      </a:cubicBezTo>
                      <a:cubicBezTo>
                        <a:pt x="69" y="73"/>
                        <a:pt x="66" y="75"/>
                        <a:pt x="63" y="75"/>
                      </a:cubicBezTo>
                      <a:close/>
                      <a:moveTo>
                        <a:pt x="63" y="59"/>
                      </a:moveTo>
                      <a:cubicBezTo>
                        <a:pt x="60" y="59"/>
                        <a:pt x="57" y="57"/>
                        <a:pt x="57" y="54"/>
                      </a:cubicBezTo>
                      <a:cubicBezTo>
                        <a:pt x="57" y="51"/>
                        <a:pt x="60" y="48"/>
                        <a:pt x="63" y="48"/>
                      </a:cubicBezTo>
                      <a:cubicBezTo>
                        <a:pt x="66" y="48"/>
                        <a:pt x="69" y="51"/>
                        <a:pt x="69" y="54"/>
                      </a:cubicBezTo>
                      <a:cubicBezTo>
                        <a:pt x="69" y="57"/>
                        <a:pt x="66" y="59"/>
                        <a:pt x="63" y="59"/>
                      </a:cubicBezTo>
                      <a:close/>
                      <a:moveTo>
                        <a:pt x="63" y="44"/>
                      </a:moveTo>
                      <a:cubicBezTo>
                        <a:pt x="60" y="44"/>
                        <a:pt x="57" y="41"/>
                        <a:pt x="57" y="38"/>
                      </a:cubicBezTo>
                      <a:cubicBezTo>
                        <a:pt x="57" y="35"/>
                        <a:pt x="60" y="32"/>
                        <a:pt x="63" y="32"/>
                      </a:cubicBezTo>
                      <a:cubicBezTo>
                        <a:pt x="66" y="32"/>
                        <a:pt x="69" y="35"/>
                        <a:pt x="69" y="38"/>
                      </a:cubicBezTo>
                      <a:cubicBezTo>
                        <a:pt x="69" y="41"/>
                        <a:pt x="66" y="44"/>
                        <a:pt x="63" y="44"/>
                      </a:cubicBezTo>
                      <a:close/>
                      <a:moveTo>
                        <a:pt x="80" y="75"/>
                      </a:moveTo>
                      <a:cubicBezTo>
                        <a:pt x="77" y="75"/>
                        <a:pt x="75" y="73"/>
                        <a:pt x="75" y="70"/>
                      </a:cubicBezTo>
                      <a:cubicBezTo>
                        <a:pt x="75" y="67"/>
                        <a:pt x="77" y="64"/>
                        <a:pt x="80" y="64"/>
                      </a:cubicBezTo>
                      <a:cubicBezTo>
                        <a:pt x="83" y="64"/>
                        <a:pt x="86" y="67"/>
                        <a:pt x="86" y="70"/>
                      </a:cubicBezTo>
                      <a:cubicBezTo>
                        <a:pt x="86" y="73"/>
                        <a:pt x="83" y="75"/>
                        <a:pt x="80" y="75"/>
                      </a:cubicBezTo>
                      <a:close/>
                      <a:moveTo>
                        <a:pt x="80" y="59"/>
                      </a:moveTo>
                      <a:cubicBezTo>
                        <a:pt x="77" y="59"/>
                        <a:pt x="75" y="57"/>
                        <a:pt x="75" y="54"/>
                      </a:cubicBezTo>
                      <a:cubicBezTo>
                        <a:pt x="75" y="51"/>
                        <a:pt x="77" y="48"/>
                        <a:pt x="80" y="48"/>
                      </a:cubicBezTo>
                      <a:cubicBezTo>
                        <a:pt x="83" y="48"/>
                        <a:pt x="86" y="51"/>
                        <a:pt x="86" y="54"/>
                      </a:cubicBezTo>
                      <a:cubicBezTo>
                        <a:pt x="86" y="57"/>
                        <a:pt x="83" y="59"/>
                        <a:pt x="80" y="59"/>
                      </a:cubicBezTo>
                      <a:close/>
                      <a:moveTo>
                        <a:pt x="80" y="44"/>
                      </a:moveTo>
                      <a:cubicBezTo>
                        <a:pt x="77" y="44"/>
                        <a:pt x="75" y="41"/>
                        <a:pt x="75" y="38"/>
                      </a:cubicBezTo>
                      <a:cubicBezTo>
                        <a:pt x="75" y="35"/>
                        <a:pt x="77" y="32"/>
                        <a:pt x="80" y="32"/>
                      </a:cubicBezTo>
                      <a:cubicBezTo>
                        <a:pt x="83" y="32"/>
                        <a:pt x="86" y="35"/>
                        <a:pt x="86" y="38"/>
                      </a:cubicBezTo>
                      <a:cubicBezTo>
                        <a:pt x="86" y="41"/>
                        <a:pt x="83" y="44"/>
                        <a:pt x="80" y="44"/>
                      </a:cubicBezTo>
                      <a:close/>
                      <a:moveTo>
                        <a:pt x="83" y="24"/>
                      </a:moveTo>
                      <a:cubicBezTo>
                        <a:pt x="77" y="24"/>
                        <a:pt x="71" y="24"/>
                        <a:pt x="65" y="24"/>
                      </a:cubicBezTo>
                      <a:cubicBezTo>
                        <a:pt x="58" y="24"/>
                        <a:pt x="50" y="24"/>
                        <a:pt x="42" y="24"/>
                      </a:cubicBezTo>
                      <a:cubicBezTo>
                        <a:pt x="39" y="24"/>
                        <a:pt x="38" y="23"/>
                        <a:pt x="38" y="20"/>
                      </a:cubicBezTo>
                      <a:cubicBezTo>
                        <a:pt x="39" y="6"/>
                        <a:pt x="36" y="9"/>
                        <a:pt x="49" y="8"/>
                      </a:cubicBezTo>
                      <a:cubicBezTo>
                        <a:pt x="62" y="8"/>
                        <a:pt x="75" y="8"/>
                        <a:pt x="88" y="8"/>
                      </a:cubicBezTo>
                      <a:cubicBezTo>
                        <a:pt x="92" y="8"/>
                        <a:pt x="93" y="9"/>
                        <a:pt x="93" y="13"/>
                      </a:cubicBezTo>
                      <a:cubicBezTo>
                        <a:pt x="93" y="26"/>
                        <a:pt x="94" y="24"/>
                        <a:pt x="8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B6A510-803B-B141-B37F-0BA261989889}"/>
                  </a:ext>
                </a:extLst>
              </p:cNvPr>
              <p:cNvGrpSpPr/>
              <p:nvPr/>
            </p:nvGrpSpPr>
            <p:grpSpPr>
              <a:xfrm>
                <a:off x="6270827" y="2365445"/>
                <a:ext cx="495862" cy="393066"/>
                <a:chOff x="4053191" y="2942045"/>
                <a:chExt cx="1058217" cy="682204"/>
              </a:xfrm>
              <a:grpFill/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04E10D4-9A54-D644-BA56-40B7804927EA}"/>
                    </a:ext>
                  </a:extLst>
                </p:cNvPr>
                <p:cNvGrpSpPr/>
                <p:nvPr/>
              </p:nvGrpSpPr>
              <p:grpSpPr>
                <a:xfrm>
                  <a:off x="4053191" y="2942045"/>
                  <a:ext cx="1058217" cy="682204"/>
                  <a:chOff x="2991950" y="3519826"/>
                  <a:chExt cx="720404" cy="464425"/>
                </a:xfrm>
                <a:grpFill/>
              </p:grpSpPr>
              <p:sp>
                <p:nvSpPr>
                  <p:cNvPr id="63" name="Freeform 75">
                    <a:extLst>
                      <a:ext uri="{FF2B5EF4-FFF2-40B4-BE49-F238E27FC236}">
                        <a16:creationId xmlns:a16="http://schemas.microsoft.com/office/drawing/2014/main" id="{B0C0F2BD-964F-CB4C-B4D1-7A0E692F4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1950" y="3853967"/>
                    <a:ext cx="720404" cy="130284"/>
                  </a:xfrm>
                  <a:custGeom>
                    <a:avLst/>
                    <a:gdLst/>
                    <a:ahLst/>
                    <a:cxnLst>
                      <a:cxn ang="0">
                        <a:pos x="0" y="85"/>
                      </a:cxn>
                      <a:cxn ang="0">
                        <a:pos x="54" y="0"/>
                      </a:cxn>
                      <a:cxn ang="0">
                        <a:pos x="418" y="0"/>
                      </a:cxn>
                      <a:cxn ang="0">
                        <a:pos x="470" y="85"/>
                      </a:cxn>
                      <a:cxn ang="0">
                        <a:pos x="0" y="85"/>
                      </a:cxn>
                    </a:cxnLst>
                    <a:rect l="0" t="0" r="r" b="b"/>
                    <a:pathLst>
                      <a:path w="470" h="85">
                        <a:moveTo>
                          <a:pt x="0" y="85"/>
                        </a:moveTo>
                        <a:lnTo>
                          <a:pt x="54" y="0"/>
                        </a:lnTo>
                        <a:lnTo>
                          <a:pt x="418" y="0"/>
                        </a:lnTo>
                        <a:lnTo>
                          <a:pt x="470" y="85"/>
                        </a:lnTo>
                        <a:lnTo>
                          <a:pt x="0" y="8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4" name="Freeform 76">
                    <a:extLst>
                      <a:ext uri="{FF2B5EF4-FFF2-40B4-BE49-F238E27FC236}">
                        <a16:creationId xmlns:a16="http://schemas.microsoft.com/office/drawing/2014/main" id="{C8D11868-AC59-BE44-B0F5-2A8C5DA2EC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079319" y="3519826"/>
                    <a:ext cx="550267" cy="318815"/>
                  </a:xfrm>
                  <a:custGeom>
                    <a:avLst/>
                    <a:gdLst/>
                    <a:ahLst/>
                    <a:cxnLst>
                      <a:cxn ang="0">
                        <a:pos x="142" y="0"/>
                      </a:cxn>
                      <a:cxn ang="0">
                        <a:pos x="10" y="0"/>
                      </a:cxn>
                      <a:cxn ang="0">
                        <a:pos x="0" y="10"/>
                      </a:cxn>
                      <a:cxn ang="0">
                        <a:pos x="0" y="88"/>
                      </a:cxn>
                      <a:cxn ang="0">
                        <a:pos x="152" y="88"/>
                      </a:cxn>
                      <a:cxn ang="0">
                        <a:pos x="152" y="10"/>
                      </a:cxn>
                      <a:cxn ang="0">
                        <a:pos x="142" y="0"/>
                      </a:cxn>
                      <a:cxn ang="0">
                        <a:pos x="144" y="73"/>
                      </a:cxn>
                      <a:cxn ang="0">
                        <a:pos x="136" y="80"/>
                      </a:cxn>
                      <a:cxn ang="0">
                        <a:pos x="15" y="80"/>
                      </a:cxn>
                      <a:cxn ang="0">
                        <a:pos x="8" y="73"/>
                      </a:cxn>
                      <a:cxn ang="0">
                        <a:pos x="8" y="16"/>
                      </a:cxn>
                      <a:cxn ang="0">
                        <a:pos x="15" y="8"/>
                      </a:cxn>
                      <a:cxn ang="0">
                        <a:pos x="136" y="8"/>
                      </a:cxn>
                      <a:cxn ang="0">
                        <a:pos x="144" y="16"/>
                      </a:cxn>
                      <a:cxn ang="0">
                        <a:pos x="144" y="73"/>
                      </a:cxn>
                    </a:cxnLst>
                    <a:rect l="0" t="0" r="r" b="b"/>
                    <a:pathLst>
                      <a:path w="152" h="88">
                        <a:moveTo>
                          <a:pt x="14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152" y="88"/>
                          <a:pt x="152" y="88"/>
                          <a:pt x="152" y="88"/>
                        </a:cubicBezTo>
                        <a:cubicBezTo>
                          <a:pt x="152" y="10"/>
                          <a:pt x="152" y="10"/>
                          <a:pt x="152" y="10"/>
                        </a:cubicBezTo>
                        <a:cubicBezTo>
                          <a:pt x="152" y="5"/>
                          <a:pt x="147" y="0"/>
                          <a:pt x="142" y="0"/>
                        </a:cubicBezTo>
                        <a:close/>
                        <a:moveTo>
                          <a:pt x="144" y="73"/>
                        </a:moveTo>
                        <a:cubicBezTo>
                          <a:pt x="144" y="77"/>
                          <a:pt x="140" y="80"/>
                          <a:pt x="136" y="80"/>
                        </a:cubicBezTo>
                        <a:cubicBezTo>
                          <a:pt x="15" y="80"/>
                          <a:pt x="15" y="80"/>
                          <a:pt x="15" y="80"/>
                        </a:cubicBezTo>
                        <a:cubicBezTo>
                          <a:pt x="11" y="80"/>
                          <a:pt x="8" y="77"/>
                          <a:pt x="8" y="73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8" y="12"/>
                          <a:pt x="11" y="8"/>
                          <a:pt x="15" y="8"/>
                        </a:cubicBezTo>
                        <a:cubicBezTo>
                          <a:pt x="136" y="8"/>
                          <a:pt x="136" y="8"/>
                          <a:pt x="136" y="8"/>
                        </a:cubicBezTo>
                        <a:cubicBezTo>
                          <a:pt x="140" y="8"/>
                          <a:pt x="144" y="12"/>
                          <a:pt x="144" y="16"/>
                        </a:cubicBezTo>
                        <a:lnTo>
                          <a:pt x="144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76767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7AF3DB0-5BF3-EA41-A982-0BD98658409C}"/>
                    </a:ext>
                  </a:extLst>
                </p:cNvPr>
                <p:cNvGrpSpPr/>
                <p:nvPr/>
              </p:nvGrpSpPr>
              <p:grpSpPr>
                <a:xfrm>
                  <a:off x="4262511" y="3055845"/>
                  <a:ext cx="623457" cy="252116"/>
                  <a:chOff x="4262511" y="3055845"/>
                  <a:chExt cx="623457" cy="252116"/>
                </a:xfrm>
                <a:grpFill/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F90AB212-38B9-1E4B-BAF3-8F435964136B}"/>
                      </a:ext>
                    </a:extLst>
                  </p:cNvPr>
                  <p:cNvGrpSpPr/>
                  <p:nvPr/>
                </p:nvGrpSpPr>
                <p:grpSpPr>
                  <a:xfrm>
                    <a:off x="4438652" y="3055845"/>
                    <a:ext cx="266695" cy="252116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2436C91C-AC2A-5644-8DB2-DC98D7EE2F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62" name="Freeform 61">
                      <a:extLst>
                        <a:ext uri="{FF2B5EF4-FFF2-40B4-BE49-F238E27FC236}">
                          <a16:creationId xmlns:a16="http://schemas.microsoft.com/office/drawing/2014/main" id="{FCEC3E37-3F09-844A-A272-CFD4D31C32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A755176F-2620-3C45-808C-A4D974EB98AE}"/>
                      </a:ext>
                    </a:extLst>
                  </p:cNvPr>
                  <p:cNvGrpSpPr/>
                  <p:nvPr/>
                </p:nvGrpSpPr>
                <p:grpSpPr>
                  <a:xfrm>
                    <a:off x="4703812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4AC64932-E223-A24F-AC95-97F5B660CC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60" name="Freeform 59">
                      <a:extLst>
                        <a:ext uri="{FF2B5EF4-FFF2-40B4-BE49-F238E27FC236}">
                          <a16:creationId xmlns:a16="http://schemas.microsoft.com/office/drawing/2014/main" id="{0CF6FA26-2608-7D41-93B0-558FE2AABC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E1A48780-CD66-C645-A6E6-F9519F9C3265}"/>
                      </a:ext>
                    </a:extLst>
                  </p:cNvPr>
                  <p:cNvGrpSpPr/>
                  <p:nvPr/>
                </p:nvGrpSpPr>
                <p:grpSpPr>
                  <a:xfrm>
                    <a:off x="4262511" y="3081515"/>
                    <a:ext cx="182156" cy="172198"/>
                    <a:chOff x="3614368" y="4399777"/>
                    <a:chExt cx="293365" cy="277327"/>
                  </a:xfrm>
                  <a:grpFill/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3E780590-EA21-5E41-A4D2-ADAB2D6392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40" y="4399777"/>
                      <a:ext cx="144821" cy="14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  <p:sp>
                  <p:nvSpPr>
                    <p:cNvPr id="58" name="Freeform 57">
                      <a:extLst>
                        <a:ext uri="{FF2B5EF4-FFF2-40B4-BE49-F238E27FC236}">
                          <a16:creationId xmlns:a16="http://schemas.microsoft.com/office/drawing/2014/main" id="{9ADF89F7-DE64-2643-8715-251188666C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14368" y="4547129"/>
                      <a:ext cx="293365" cy="129975"/>
                    </a:xfrm>
                    <a:custGeom>
                      <a:avLst/>
                      <a:gdLst>
                        <a:gd name="T0" fmla="*/ 0 w 233"/>
                        <a:gd name="T1" fmla="*/ 103 h 103"/>
                        <a:gd name="T2" fmla="*/ 82 w 233"/>
                        <a:gd name="T3" fmla="*/ 0 h 103"/>
                        <a:gd name="T4" fmla="*/ 117 w 233"/>
                        <a:gd name="T5" fmla="*/ 39 h 103"/>
                        <a:gd name="T6" fmla="*/ 151 w 233"/>
                        <a:gd name="T7" fmla="*/ 0 h 103"/>
                        <a:gd name="T8" fmla="*/ 233 w 233"/>
                        <a:gd name="T9" fmla="*/ 103 h 103"/>
                        <a:gd name="T10" fmla="*/ 0 w 233"/>
                        <a:gd name="T1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3" h="103">
                          <a:moveTo>
                            <a:pt x="0" y="103"/>
                          </a:moveTo>
                          <a:cubicBezTo>
                            <a:pt x="8" y="54"/>
                            <a:pt x="40" y="14"/>
                            <a:pt x="82" y="0"/>
                          </a:cubicBezTo>
                          <a:cubicBezTo>
                            <a:pt x="117" y="39"/>
                            <a:pt x="117" y="39"/>
                            <a:pt x="117" y="39"/>
                          </a:cubicBezTo>
                          <a:cubicBezTo>
                            <a:pt x="151" y="0"/>
                            <a:pt x="151" y="0"/>
                            <a:pt x="151" y="0"/>
                          </a:cubicBezTo>
                          <a:cubicBezTo>
                            <a:pt x="193" y="14"/>
                            <a:pt x="225" y="54"/>
                            <a:pt x="233" y="103"/>
                          </a:cubicBezTo>
                          <a:lnTo>
                            <a:pt x="0" y="103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rgbClr val="282828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1449326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6767"/>
                        </a:solidFill>
                        <a:effectLst/>
                        <a:uLnTx/>
                        <a:uFillTx/>
                        <a:latin typeface="Arial"/>
                        <a:ea typeface=""/>
                        <a:cs typeface=""/>
                      </a:endParaRPr>
                    </a:p>
                  </p:txBody>
                </p:sp>
              </p:grpSp>
            </p:grpSp>
          </p:grpSp>
          <p:sp>
            <p:nvSpPr>
              <p:cNvPr id="40" name="Freeform 16">
                <a:extLst>
                  <a:ext uri="{FF2B5EF4-FFF2-40B4-BE49-F238E27FC236}">
                    <a16:creationId xmlns:a16="http://schemas.microsoft.com/office/drawing/2014/main" id="{C2D57AF7-0E54-F04B-A0A2-C9F6A9204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66692" y="2117451"/>
                <a:ext cx="345489" cy="316467"/>
              </a:xfrm>
              <a:custGeom>
                <a:avLst/>
                <a:gdLst>
                  <a:gd name="T0" fmla="*/ 28 w 657"/>
                  <a:gd name="T1" fmla="*/ 72 h 555"/>
                  <a:gd name="T2" fmla="*/ 0 w 657"/>
                  <a:gd name="T3" fmla="*/ 439 h 555"/>
                  <a:gd name="T4" fmla="*/ 172 w 657"/>
                  <a:gd name="T5" fmla="*/ 466 h 555"/>
                  <a:gd name="T6" fmla="*/ 200 w 657"/>
                  <a:gd name="T7" fmla="*/ 100 h 555"/>
                  <a:gd name="T8" fmla="*/ 100 w 657"/>
                  <a:gd name="T9" fmla="*/ 89 h 555"/>
                  <a:gd name="T10" fmla="*/ 100 w 657"/>
                  <a:gd name="T11" fmla="*/ 96 h 555"/>
                  <a:gd name="T12" fmla="*/ 100 w 657"/>
                  <a:gd name="T13" fmla="*/ 89 h 555"/>
                  <a:gd name="T14" fmla="*/ 116 w 657"/>
                  <a:gd name="T15" fmla="*/ 106 h 555"/>
                  <a:gd name="T16" fmla="*/ 116 w 657"/>
                  <a:gd name="T17" fmla="*/ 113 h 555"/>
                  <a:gd name="T18" fmla="*/ 81 w 657"/>
                  <a:gd name="T19" fmla="*/ 109 h 555"/>
                  <a:gd name="T20" fmla="*/ 100 w 657"/>
                  <a:gd name="T21" fmla="*/ 450 h 555"/>
                  <a:gd name="T22" fmla="*/ 100 w 657"/>
                  <a:gd name="T23" fmla="*/ 425 h 555"/>
                  <a:gd name="T24" fmla="*/ 100 w 657"/>
                  <a:gd name="T25" fmla="*/ 450 h 555"/>
                  <a:gd name="T26" fmla="*/ 13 w 657"/>
                  <a:gd name="T27" fmla="*/ 409 h 555"/>
                  <a:gd name="T28" fmla="*/ 186 w 657"/>
                  <a:gd name="T29" fmla="*/ 131 h 555"/>
                  <a:gd name="T30" fmla="*/ 571 w 657"/>
                  <a:gd name="T31" fmla="*/ 356 h 555"/>
                  <a:gd name="T32" fmla="*/ 551 w 657"/>
                  <a:gd name="T33" fmla="*/ 0 h 555"/>
                  <a:gd name="T34" fmla="*/ 222 w 657"/>
                  <a:gd name="T35" fmla="*/ 20 h 555"/>
                  <a:gd name="T36" fmla="*/ 241 w 657"/>
                  <a:gd name="T37" fmla="*/ 467 h 555"/>
                  <a:gd name="T38" fmla="*/ 488 w 657"/>
                  <a:gd name="T39" fmla="*/ 460 h 555"/>
                  <a:gd name="T40" fmla="*/ 260 w 657"/>
                  <a:gd name="T41" fmla="*/ 433 h 555"/>
                  <a:gd name="T42" fmla="*/ 255 w 657"/>
                  <a:gd name="T43" fmla="*/ 38 h 555"/>
                  <a:gd name="T44" fmla="*/ 533 w 657"/>
                  <a:gd name="T45" fmla="*/ 34 h 555"/>
                  <a:gd name="T46" fmla="*/ 537 w 657"/>
                  <a:gd name="T47" fmla="*/ 331 h 555"/>
                  <a:gd name="T48" fmla="*/ 546 w 657"/>
                  <a:gd name="T49" fmla="*/ 360 h 555"/>
                  <a:gd name="T50" fmla="*/ 603 w 657"/>
                  <a:gd name="T51" fmla="*/ 308 h 555"/>
                  <a:gd name="T52" fmla="*/ 582 w 657"/>
                  <a:gd name="T53" fmla="*/ 285 h 555"/>
                  <a:gd name="T54" fmla="*/ 626 w 657"/>
                  <a:gd name="T55" fmla="*/ 275 h 555"/>
                  <a:gd name="T56" fmla="*/ 651 w 657"/>
                  <a:gd name="T57" fmla="*/ 340 h 555"/>
                  <a:gd name="T58" fmla="*/ 655 w 657"/>
                  <a:gd name="T59" fmla="*/ 373 h 555"/>
                  <a:gd name="T60" fmla="*/ 624 w 657"/>
                  <a:gd name="T61" fmla="*/ 455 h 555"/>
                  <a:gd name="T62" fmla="*/ 612 w 657"/>
                  <a:gd name="T63" fmla="*/ 548 h 555"/>
                  <a:gd name="T64" fmla="*/ 517 w 657"/>
                  <a:gd name="T65" fmla="*/ 555 h 555"/>
                  <a:gd name="T66" fmla="*/ 507 w 657"/>
                  <a:gd name="T67" fmla="*/ 487 h 555"/>
                  <a:gd name="T68" fmla="*/ 478 w 657"/>
                  <a:gd name="T69" fmla="*/ 375 h 555"/>
                  <a:gd name="T70" fmla="*/ 495 w 657"/>
                  <a:gd name="T71" fmla="*/ 282 h 555"/>
                  <a:gd name="T72" fmla="*/ 535 w 657"/>
                  <a:gd name="T73" fmla="*/ 361 h 555"/>
                  <a:gd name="T74" fmla="*/ 583 w 657"/>
                  <a:gd name="T75" fmla="*/ 360 h 555"/>
                  <a:gd name="T76" fmla="*/ 597 w 657"/>
                  <a:gd name="T77" fmla="*/ 331 h 555"/>
                  <a:gd name="T78" fmla="*/ 399 w 657"/>
                  <a:gd name="T79" fmla="*/ 278 h 555"/>
                  <a:gd name="T80" fmla="*/ 399 w 657"/>
                  <a:gd name="T81" fmla="*/ 321 h 555"/>
                  <a:gd name="T82" fmla="*/ 399 w 657"/>
                  <a:gd name="T83" fmla="*/ 278 h 555"/>
                  <a:gd name="T84" fmla="*/ 455 w 657"/>
                  <a:gd name="T85" fmla="*/ 243 h 555"/>
                  <a:gd name="T86" fmla="*/ 442 w 657"/>
                  <a:gd name="T87" fmla="*/ 275 h 555"/>
                  <a:gd name="T88" fmla="*/ 399 w 657"/>
                  <a:gd name="T89" fmla="*/ 250 h 555"/>
                  <a:gd name="T90" fmla="*/ 356 w 657"/>
                  <a:gd name="T91" fmla="*/ 275 h 555"/>
                  <a:gd name="T92" fmla="*/ 343 w 657"/>
                  <a:gd name="T93" fmla="*/ 243 h 555"/>
                  <a:gd name="T94" fmla="*/ 476 w 657"/>
                  <a:gd name="T95" fmla="*/ 225 h 555"/>
                  <a:gd name="T96" fmla="*/ 494 w 657"/>
                  <a:gd name="T97" fmla="*/ 200 h 555"/>
                  <a:gd name="T98" fmla="*/ 304 w 657"/>
                  <a:gd name="T99" fmla="*/ 200 h 555"/>
                  <a:gd name="T100" fmla="*/ 321 w 657"/>
                  <a:gd name="T101" fmla="*/ 225 h 555"/>
                  <a:gd name="T102" fmla="*/ 399 w 657"/>
                  <a:gd name="T103" fmla="*/ 192 h 555"/>
                  <a:gd name="T104" fmla="*/ 476 w 657"/>
                  <a:gd name="T105" fmla="*/ 22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7" h="555">
                    <a:moveTo>
                      <a:pt x="172" y="72"/>
                    </a:moveTo>
                    <a:cubicBezTo>
                      <a:pt x="28" y="72"/>
                      <a:pt x="28" y="72"/>
                      <a:pt x="28" y="72"/>
                    </a:cubicBezTo>
                    <a:cubicBezTo>
                      <a:pt x="13" y="72"/>
                      <a:pt x="0" y="85"/>
                      <a:pt x="0" y="100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454"/>
                      <a:pt x="13" y="466"/>
                      <a:pt x="28" y="466"/>
                    </a:cubicBezTo>
                    <a:cubicBezTo>
                      <a:pt x="172" y="466"/>
                      <a:pt x="172" y="466"/>
                      <a:pt x="172" y="466"/>
                    </a:cubicBezTo>
                    <a:cubicBezTo>
                      <a:pt x="188" y="466"/>
                      <a:pt x="200" y="454"/>
                      <a:pt x="200" y="439"/>
                    </a:cubicBezTo>
                    <a:cubicBezTo>
                      <a:pt x="200" y="100"/>
                      <a:pt x="200" y="100"/>
                      <a:pt x="200" y="100"/>
                    </a:cubicBezTo>
                    <a:cubicBezTo>
                      <a:pt x="200" y="85"/>
                      <a:pt x="188" y="72"/>
                      <a:pt x="172" y="72"/>
                    </a:cubicBezTo>
                    <a:close/>
                    <a:moveTo>
                      <a:pt x="100" y="89"/>
                    </a:moveTo>
                    <a:cubicBezTo>
                      <a:pt x="102" y="89"/>
                      <a:pt x="104" y="90"/>
                      <a:pt x="104" y="92"/>
                    </a:cubicBezTo>
                    <a:cubicBezTo>
                      <a:pt x="104" y="94"/>
                      <a:pt x="102" y="96"/>
                      <a:pt x="100" y="96"/>
                    </a:cubicBezTo>
                    <a:cubicBezTo>
                      <a:pt x="98" y="96"/>
                      <a:pt x="96" y="94"/>
                      <a:pt x="96" y="92"/>
                    </a:cubicBezTo>
                    <a:cubicBezTo>
                      <a:pt x="96" y="90"/>
                      <a:pt x="98" y="89"/>
                      <a:pt x="100" y="89"/>
                    </a:cubicBezTo>
                    <a:close/>
                    <a:moveTo>
                      <a:pt x="84" y="106"/>
                    </a:move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8" y="106"/>
                      <a:pt x="119" y="107"/>
                      <a:pt x="119" y="109"/>
                    </a:cubicBezTo>
                    <a:cubicBezTo>
                      <a:pt x="119" y="111"/>
                      <a:pt x="118" y="113"/>
                      <a:pt x="116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2" y="113"/>
                      <a:pt x="81" y="111"/>
                      <a:pt x="81" y="109"/>
                    </a:cubicBezTo>
                    <a:cubicBezTo>
                      <a:pt x="81" y="107"/>
                      <a:pt x="82" y="106"/>
                      <a:pt x="84" y="106"/>
                    </a:cubicBezTo>
                    <a:close/>
                    <a:moveTo>
                      <a:pt x="100" y="450"/>
                    </a:moveTo>
                    <a:cubicBezTo>
                      <a:pt x="93" y="450"/>
                      <a:pt x="88" y="444"/>
                      <a:pt x="88" y="438"/>
                    </a:cubicBezTo>
                    <a:cubicBezTo>
                      <a:pt x="88" y="431"/>
                      <a:pt x="93" y="425"/>
                      <a:pt x="100" y="425"/>
                    </a:cubicBezTo>
                    <a:cubicBezTo>
                      <a:pt x="107" y="425"/>
                      <a:pt x="113" y="431"/>
                      <a:pt x="113" y="438"/>
                    </a:cubicBezTo>
                    <a:cubicBezTo>
                      <a:pt x="113" y="444"/>
                      <a:pt x="107" y="450"/>
                      <a:pt x="100" y="450"/>
                    </a:cubicBezTo>
                    <a:close/>
                    <a:moveTo>
                      <a:pt x="186" y="409"/>
                    </a:moveTo>
                    <a:cubicBezTo>
                      <a:pt x="13" y="409"/>
                      <a:pt x="13" y="409"/>
                      <a:pt x="13" y="409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lnTo>
                      <a:pt x="186" y="409"/>
                    </a:lnTo>
                    <a:close/>
                    <a:moveTo>
                      <a:pt x="571" y="356"/>
                    </a:moveTo>
                    <a:cubicBezTo>
                      <a:pt x="571" y="20"/>
                      <a:pt x="571" y="20"/>
                      <a:pt x="571" y="20"/>
                    </a:cubicBezTo>
                    <a:cubicBezTo>
                      <a:pt x="571" y="9"/>
                      <a:pt x="562" y="0"/>
                      <a:pt x="551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31" y="0"/>
                      <a:pt x="222" y="9"/>
                      <a:pt x="222" y="20"/>
                    </a:cubicBezTo>
                    <a:cubicBezTo>
                      <a:pt x="222" y="447"/>
                      <a:pt x="222" y="447"/>
                      <a:pt x="222" y="447"/>
                    </a:cubicBezTo>
                    <a:cubicBezTo>
                      <a:pt x="222" y="458"/>
                      <a:pt x="231" y="467"/>
                      <a:pt x="241" y="467"/>
                    </a:cubicBezTo>
                    <a:cubicBezTo>
                      <a:pt x="488" y="467"/>
                      <a:pt x="488" y="467"/>
                      <a:pt x="488" y="467"/>
                    </a:cubicBezTo>
                    <a:cubicBezTo>
                      <a:pt x="488" y="460"/>
                      <a:pt x="488" y="460"/>
                      <a:pt x="488" y="460"/>
                    </a:cubicBezTo>
                    <a:cubicBezTo>
                      <a:pt x="478" y="433"/>
                      <a:pt x="478" y="433"/>
                      <a:pt x="478" y="433"/>
                    </a:cubicBezTo>
                    <a:cubicBezTo>
                      <a:pt x="260" y="433"/>
                      <a:pt x="260" y="433"/>
                      <a:pt x="260" y="433"/>
                    </a:cubicBezTo>
                    <a:cubicBezTo>
                      <a:pt x="257" y="433"/>
                      <a:pt x="255" y="431"/>
                      <a:pt x="255" y="428"/>
                    </a:cubicBezTo>
                    <a:cubicBezTo>
                      <a:pt x="255" y="38"/>
                      <a:pt x="255" y="38"/>
                      <a:pt x="255" y="38"/>
                    </a:cubicBezTo>
                    <a:cubicBezTo>
                      <a:pt x="255" y="36"/>
                      <a:pt x="257" y="34"/>
                      <a:pt x="260" y="34"/>
                    </a:cubicBezTo>
                    <a:cubicBezTo>
                      <a:pt x="533" y="34"/>
                      <a:pt x="533" y="34"/>
                      <a:pt x="533" y="34"/>
                    </a:cubicBezTo>
                    <a:cubicBezTo>
                      <a:pt x="535" y="34"/>
                      <a:pt x="537" y="36"/>
                      <a:pt x="537" y="38"/>
                    </a:cubicBezTo>
                    <a:cubicBezTo>
                      <a:pt x="537" y="331"/>
                      <a:pt x="537" y="331"/>
                      <a:pt x="537" y="331"/>
                    </a:cubicBezTo>
                    <a:cubicBezTo>
                      <a:pt x="539" y="340"/>
                      <a:pt x="542" y="349"/>
                      <a:pt x="545" y="357"/>
                    </a:cubicBezTo>
                    <a:cubicBezTo>
                      <a:pt x="545" y="358"/>
                      <a:pt x="545" y="359"/>
                      <a:pt x="546" y="360"/>
                    </a:cubicBezTo>
                    <a:cubicBezTo>
                      <a:pt x="552" y="360"/>
                      <a:pt x="564" y="359"/>
                      <a:pt x="571" y="356"/>
                    </a:cubicBezTo>
                    <a:close/>
                    <a:moveTo>
                      <a:pt x="603" y="308"/>
                    </a:moveTo>
                    <a:cubicBezTo>
                      <a:pt x="604" y="306"/>
                      <a:pt x="604" y="305"/>
                      <a:pt x="602" y="304"/>
                    </a:cubicBezTo>
                    <a:cubicBezTo>
                      <a:pt x="598" y="302"/>
                      <a:pt x="587" y="293"/>
                      <a:pt x="582" y="285"/>
                    </a:cubicBezTo>
                    <a:cubicBezTo>
                      <a:pt x="582" y="237"/>
                      <a:pt x="582" y="237"/>
                      <a:pt x="582" y="237"/>
                    </a:cubicBezTo>
                    <a:cubicBezTo>
                      <a:pt x="597" y="248"/>
                      <a:pt x="611" y="263"/>
                      <a:pt x="626" y="275"/>
                    </a:cubicBezTo>
                    <a:cubicBezTo>
                      <a:pt x="634" y="282"/>
                      <a:pt x="636" y="287"/>
                      <a:pt x="639" y="293"/>
                    </a:cubicBezTo>
                    <a:cubicBezTo>
                      <a:pt x="643" y="308"/>
                      <a:pt x="648" y="324"/>
                      <a:pt x="651" y="340"/>
                    </a:cubicBezTo>
                    <a:cubicBezTo>
                      <a:pt x="652" y="343"/>
                      <a:pt x="653" y="346"/>
                      <a:pt x="654" y="349"/>
                    </a:cubicBezTo>
                    <a:cubicBezTo>
                      <a:pt x="656" y="358"/>
                      <a:pt x="657" y="363"/>
                      <a:pt x="655" y="373"/>
                    </a:cubicBezTo>
                    <a:cubicBezTo>
                      <a:pt x="654" y="379"/>
                      <a:pt x="651" y="384"/>
                      <a:pt x="649" y="390"/>
                    </a:cubicBezTo>
                    <a:cubicBezTo>
                      <a:pt x="624" y="455"/>
                      <a:pt x="624" y="455"/>
                      <a:pt x="624" y="455"/>
                    </a:cubicBezTo>
                    <a:cubicBezTo>
                      <a:pt x="616" y="476"/>
                      <a:pt x="612" y="488"/>
                      <a:pt x="612" y="511"/>
                    </a:cubicBezTo>
                    <a:cubicBezTo>
                      <a:pt x="612" y="548"/>
                      <a:pt x="612" y="548"/>
                      <a:pt x="612" y="548"/>
                    </a:cubicBezTo>
                    <a:cubicBezTo>
                      <a:pt x="612" y="552"/>
                      <a:pt x="613" y="554"/>
                      <a:pt x="608" y="555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512" y="555"/>
                      <a:pt x="512" y="553"/>
                      <a:pt x="512" y="548"/>
                    </a:cubicBezTo>
                    <a:cubicBezTo>
                      <a:pt x="512" y="525"/>
                      <a:pt x="511" y="502"/>
                      <a:pt x="507" y="487"/>
                    </a:cubicBezTo>
                    <a:cubicBezTo>
                      <a:pt x="500" y="463"/>
                      <a:pt x="491" y="438"/>
                      <a:pt x="483" y="415"/>
                    </a:cubicBezTo>
                    <a:cubicBezTo>
                      <a:pt x="479" y="404"/>
                      <a:pt x="479" y="388"/>
                      <a:pt x="478" y="375"/>
                    </a:cubicBezTo>
                    <a:cubicBezTo>
                      <a:pt x="476" y="329"/>
                      <a:pt x="476" y="329"/>
                      <a:pt x="476" y="329"/>
                    </a:cubicBezTo>
                    <a:cubicBezTo>
                      <a:pt x="475" y="311"/>
                      <a:pt x="470" y="284"/>
                      <a:pt x="495" y="282"/>
                    </a:cubicBezTo>
                    <a:cubicBezTo>
                      <a:pt x="518" y="281"/>
                      <a:pt x="522" y="303"/>
                      <a:pt x="523" y="319"/>
                    </a:cubicBezTo>
                    <a:cubicBezTo>
                      <a:pt x="527" y="332"/>
                      <a:pt x="530" y="348"/>
                      <a:pt x="535" y="361"/>
                    </a:cubicBezTo>
                    <a:cubicBezTo>
                      <a:pt x="536" y="366"/>
                      <a:pt x="538" y="370"/>
                      <a:pt x="543" y="370"/>
                    </a:cubicBezTo>
                    <a:cubicBezTo>
                      <a:pt x="554" y="371"/>
                      <a:pt x="575" y="369"/>
                      <a:pt x="583" y="360"/>
                    </a:cubicBezTo>
                    <a:cubicBezTo>
                      <a:pt x="588" y="354"/>
                      <a:pt x="591" y="347"/>
                      <a:pt x="594" y="341"/>
                    </a:cubicBezTo>
                    <a:cubicBezTo>
                      <a:pt x="596" y="337"/>
                      <a:pt x="597" y="336"/>
                      <a:pt x="597" y="331"/>
                    </a:cubicBezTo>
                    <a:cubicBezTo>
                      <a:pt x="598" y="325"/>
                      <a:pt x="599" y="314"/>
                      <a:pt x="603" y="308"/>
                    </a:cubicBezTo>
                    <a:close/>
                    <a:moveTo>
                      <a:pt x="399" y="278"/>
                    </a:moveTo>
                    <a:cubicBezTo>
                      <a:pt x="411" y="278"/>
                      <a:pt x="420" y="287"/>
                      <a:pt x="420" y="299"/>
                    </a:cubicBezTo>
                    <a:cubicBezTo>
                      <a:pt x="420" y="311"/>
                      <a:pt x="411" y="321"/>
                      <a:pt x="399" y="321"/>
                    </a:cubicBezTo>
                    <a:cubicBezTo>
                      <a:pt x="387" y="321"/>
                      <a:pt x="377" y="311"/>
                      <a:pt x="377" y="299"/>
                    </a:cubicBezTo>
                    <a:cubicBezTo>
                      <a:pt x="377" y="287"/>
                      <a:pt x="387" y="278"/>
                      <a:pt x="399" y="278"/>
                    </a:cubicBezTo>
                    <a:close/>
                    <a:moveTo>
                      <a:pt x="399" y="220"/>
                    </a:moveTo>
                    <a:cubicBezTo>
                      <a:pt x="421" y="220"/>
                      <a:pt x="441" y="229"/>
                      <a:pt x="455" y="243"/>
                    </a:cubicBezTo>
                    <a:cubicBezTo>
                      <a:pt x="457" y="245"/>
                      <a:pt x="459" y="247"/>
                      <a:pt x="460" y="249"/>
                    </a:cubicBezTo>
                    <a:cubicBezTo>
                      <a:pt x="442" y="275"/>
                      <a:pt x="442" y="275"/>
                      <a:pt x="442" y="275"/>
                    </a:cubicBezTo>
                    <a:cubicBezTo>
                      <a:pt x="439" y="271"/>
                      <a:pt x="437" y="268"/>
                      <a:pt x="434" y="265"/>
                    </a:cubicBezTo>
                    <a:cubicBezTo>
                      <a:pt x="425" y="256"/>
                      <a:pt x="412" y="250"/>
                      <a:pt x="399" y="250"/>
                    </a:cubicBezTo>
                    <a:cubicBezTo>
                      <a:pt x="385" y="250"/>
                      <a:pt x="373" y="256"/>
                      <a:pt x="364" y="265"/>
                    </a:cubicBezTo>
                    <a:cubicBezTo>
                      <a:pt x="361" y="268"/>
                      <a:pt x="358" y="271"/>
                      <a:pt x="356" y="275"/>
                    </a:cubicBezTo>
                    <a:cubicBezTo>
                      <a:pt x="338" y="249"/>
                      <a:pt x="338" y="249"/>
                      <a:pt x="338" y="249"/>
                    </a:cubicBezTo>
                    <a:cubicBezTo>
                      <a:pt x="339" y="247"/>
                      <a:pt x="341" y="245"/>
                      <a:pt x="343" y="243"/>
                    </a:cubicBezTo>
                    <a:cubicBezTo>
                      <a:pt x="357" y="229"/>
                      <a:pt x="377" y="220"/>
                      <a:pt x="399" y="220"/>
                    </a:cubicBezTo>
                    <a:close/>
                    <a:moveTo>
                      <a:pt x="476" y="225"/>
                    </a:moveTo>
                    <a:cubicBezTo>
                      <a:pt x="483" y="216"/>
                      <a:pt x="483" y="216"/>
                      <a:pt x="483" y="216"/>
                    </a:cubicBezTo>
                    <a:cubicBezTo>
                      <a:pt x="494" y="200"/>
                      <a:pt x="494" y="200"/>
                      <a:pt x="494" y="200"/>
                    </a:cubicBezTo>
                    <a:cubicBezTo>
                      <a:pt x="469" y="176"/>
                      <a:pt x="436" y="162"/>
                      <a:pt x="399" y="162"/>
                    </a:cubicBezTo>
                    <a:cubicBezTo>
                      <a:pt x="362" y="162"/>
                      <a:pt x="328" y="176"/>
                      <a:pt x="304" y="200"/>
                    </a:cubicBezTo>
                    <a:cubicBezTo>
                      <a:pt x="315" y="216"/>
                      <a:pt x="315" y="216"/>
                      <a:pt x="315" y="216"/>
                    </a:cubicBezTo>
                    <a:cubicBezTo>
                      <a:pt x="321" y="225"/>
                      <a:pt x="321" y="225"/>
                      <a:pt x="321" y="225"/>
                    </a:cubicBezTo>
                    <a:cubicBezTo>
                      <a:pt x="322" y="225"/>
                      <a:pt x="322" y="224"/>
                      <a:pt x="323" y="223"/>
                    </a:cubicBezTo>
                    <a:cubicBezTo>
                      <a:pt x="342" y="204"/>
                      <a:pt x="369" y="192"/>
                      <a:pt x="399" y="192"/>
                    </a:cubicBezTo>
                    <a:cubicBezTo>
                      <a:pt x="428" y="192"/>
                      <a:pt x="455" y="204"/>
                      <a:pt x="475" y="223"/>
                    </a:cubicBezTo>
                    <a:cubicBezTo>
                      <a:pt x="475" y="224"/>
                      <a:pt x="476" y="225"/>
                      <a:pt x="476" y="2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2" tIns="45707" rIns="91412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43C9F89-27F3-724D-B535-AC11D9345516}"/>
                  </a:ext>
                </a:extLst>
              </p:cNvPr>
              <p:cNvGrpSpPr/>
              <p:nvPr/>
            </p:nvGrpSpPr>
            <p:grpSpPr>
              <a:xfrm>
                <a:off x="6330963" y="1793586"/>
                <a:ext cx="371131" cy="433735"/>
                <a:chOff x="-1002500" y="2584299"/>
                <a:chExt cx="657479" cy="676383"/>
              </a:xfrm>
              <a:grpFill/>
            </p:grpSpPr>
            <p:sp>
              <p:nvSpPr>
                <p:cNvPr id="42" name="Freeform 766">
                  <a:extLst>
                    <a:ext uri="{FF2B5EF4-FFF2-40B4-BE49-F238E27FC236}">
                      <a16:creationId xmlns:a16="http://schemas.microsoft.com/office/drawing/2014/main" id="{53FA3F00-725F-A14F-BD82-2E68648DD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38948" y="3178905"/>
                  <a:ext cx="327102" cy="81777"/>
                </a:xfrm>
                <a:custGeom>
                  <a:avLst/>
                  <a:gdLst>
                    <a:gd name="T0" fmla="*/ 0 w 64"/>
                    <a:gd name="T1" fmla="*/ 9 h 16"/>
                    <a:gd name="T2" fmla="*/ 0 w 64"/>
                    <a:gd name="T3" fmla="*/ 16 h 16"/>
                    <a:gd name="T4" fmla="*/ 64 w 64"/>
                    <a:gd name="T5" fmla="*/ 16 h 16"/>
                    <a:gd name="T6" fmla="*/ 64 w 64"/>
                    <a:gd name="T7" fmla="*/ 9 h 16"/>
                    <a:gd name="T8" fmla="*/ 32 w 64"/>
                    <a:gd name="T9" fmla="*/ 0 h 16"/>
                    <a:gd name="T10" fmla="*/ 0 w 64"/>
                    <a:gd name="T1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16">
                      <a:moveTo>
                        <a:pt x="0" y="9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9"/>
                        <a:pt x="64" y="9"/>
                        <a:pt x="64" y="9"/>
                      </a:cubicBezTo>
                      <a:cubicBezTo>
                        <a:pt x="55" y="3"/>
                        <a:pt x="44" y="0"/>
                        <a:pt x="32" y="0"/>
                      </a:cubicBezTo>
                      <a:cubicBezTo>
                        <a:pt x="20" y="0"/>
                        <a:pt x="9" y="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Freeform 767">
                  <a:extLst>
                    <a:ext uri="{FF2B5EF4-FFF2-40B4-BE49-F238E27FC236}">
                      <a16:creationId xmlns:a16="http://schemas.microsoft.com/office/drawing/2014/main" id="{6841B4CF-3238-2B4A-B52A-19C46EAFE1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2500" y="2584299"/>
                  <a:ext cx="657479" cy="536450"/>
                </a:xfrm>
                <a:custGeom>
                  <a:avLst/>
                  <a:gdLst>
                    <a:gd name="T0" fmla="*/ 120 w 128"/>
                    <a:gd name="T1" fmla="*/ 0 h 104"/>
                    <a:gd name="T2" fmla="*/ 8 w 128"/>
                    <a:gd name="T3" fmla="*/ 0 h 104"/>
                    <a:gd name="T4" fmla="*/ 0 w 128"/>
                    <a:gd name="T5" fmla="*/ 8 h 104"/>
                    <a:gd name="T6" fmla="*/ 0 w 128"/>
                    <a:gd name="T7" fmla="*/ 96 h 104"/>
                    <a:gd name="T8" fmla="*/ 8 w 128"/>
                    <a:gd name="T9" fmla="*/ 104 h 104"/>
                    <a:gd name="T10" fmla="*/ 120 w 128"/>
                    <a:gd name="T11" fmla="*/ 104 h 104"/>
                    <a:gd name="T12" fmla="*/ 128 w 128"/>
                    <a:gd name="T13" fmla="*/ 96 h 104"/>
                    <a:gd name="T14" fmla="*/ 128 w 128"/>
                    <a:gd name="T15" fmla="*/ 8 h 104"/>
                    <a:gd name="T16" fmla="*/ 120 w 128"/>
                    <a:gd name="T17" fmla="*/ 0 h 104"/>
                    <a:gd name="T18" fmla="*/ 116 w 128"/>
                    <a:gd name="T19" fmla="*/ 92 h 104"/>
                    <a:gd name="T20" fmla="*/ 12 w 128"/>
                    <a:gd name="T21" fmla="*/ 92 h 104"/>
                    <a:gd name="T22" fmla="*/ 12 w 128"/>
                    <a:gd name="T23" fmla="*/ 12 h 104"/>
                    <a:gd name="T24" fmla="*/ 116 w 128"/>
                    <a:gd name="T25" fmla="*/ 12 h 104"/>
                    <a:gd name="T26" fmla="*/ 116 w 128"/>
                    <a:gd name="T27" fmla="*/ 9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8" h="104">
                      <a:moveTo>
                        <a:pt x="12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100"/>
                        <a:pt x="4" y="104"/>
                        <a:pt x="8" y="104"/>
                      </a:cubicBezTo>
                      <a:cubicBezTo>
                        <a:pt x="120" y="104"/>
                        <a:pt x="120" y="104"/>
                        <a:pt x="120" y="104"/>
                      </a:cubicBezTo>
                      <a:cubicBezTo>
                        <a:pt x="124" y="104"/>
                        <a:pt x="128" y="100"/>
                        <a:pt x="128" y="96"/>
                      </a:cubicBezTo>
                      <a:cubicBezTo>
                        <a:pt x="128" y="8"/>
                        <a:pt x="128" y="8"/>
                        <a:pt x="128" y="8"/>
                      </a:cubicBezTo>
                      <a:cubicBezTo>
                        <a:pt x="128" y="4"/>
                        <a:pt x="124" y="0"/>
                        <a:pt x="120" y="0"/>
                      </a:cubicBezTo>
                      <a:close/>
                      <a:moveTo>
                        <a:pt x="116" y="92"/>
                      </a:move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lnTo>
                        <a:pt x="116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71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676767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C9F94DB-27B0-7443-A025-6C99CC26070F}"/>
                    </a:ext>
                  </a:extLst>
                </p:cNvPr>
                <p:cNvGrpSpPr/>
                <p:nvPr/>
              </p:nvGrpSpPr>
              <p:grpSpPr>
                <a:xfrm>
                  <a:off x="-912609" y="2691840"/>
                  <a:ext cx="472339" cy="278727"/>
                  <a:chOff x="1189879" y="1473199"/>
                  <a:chExt cx="1339961" cy="790709"/>
                </a:xfrm>
                <a:grpFill/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4F53990-F2F8-7948-9634-FB1964F4C058}"/>
                      </a:ext>
                    </a:extLst>
                  </p:cNvPr>
                  <p:cNvGrpSpPr/>
                  <p:nvPr/>
                </p:nvGrpSpPr>
                <p:grpSpPr>
                  <a:xfrm>
                    <a:off x="1566614" y="1473199"/>
                    <a:ext cx="963226" cy="790709"/>
                    <a:chOff x="1439609" y="4338771"/>
                    <a:chExt cx="319088" cy="261938"/>
                  </a:xfrm>
                  <a:grpFill/>
                </p:grpSpPr>
                <p:sp>
                  <p:nvSpPr>
                    <p:cNvPr id="48" name="Freeform 1076">
                      <a:extLst>
                        <a:ext uri="{FF2B5EF4-FFF2-40B4-BE49-F238E27FC236}">
                          <a16:creationId xmlns:a16="http://schemas.microsoft.com/office/drawing/2014/main" id="{B09E28B5-B97B-4348-AB0E-8CFF3C15A4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87234" y="4338771"/>
                      <a:ext cx="104775" cy="133350"/>
                    </a:xfrm>
                    <a:custGeom>
                      <a:avLst/>
                      <a:gdLst>
                        <a:gd name="T0" fmla="*/ 5 w 42"/>
                        <a:gd name="T1" fmla="*/ 41 h 53"/>
                        <a:gd name="T2" fmla="*/ 21 w 42"/>
                        <a:gd name="T3" fmla="*/ 53 h 53"/>
                        <a:gd name="T4" fmla="*/ 37 w 42"/>
                        <a:gd name="T5" fmla="*/ 41 h 53"/>
                        <a:gd name="T6" fmla="*/ 40 w 42"/>
                        <a:gd name="T7" fmla="*/ 29 h 53"/>
                        <a:gd name="T8" fmla="*/ 38 w 42"/>
                        <a:gd name="T9" fmla="*/ 11 h 53"/>
                        <a:gd name="T10" fmla="*/ 21 w 42"/>
                        <a:gd name="T11" fmla="*/ 0 h 53"/>
                        <a:gd name="T12" fmla="*/ 4 w 42"/>
                        <a:gd name="T13" fmla="*/ 11 h 53"/>
                        <a:gd name="T14" fmla="*/ 2 w 42"/>
                        <a:gd name="T15" fmla="*/ 29 h 53"/>
                        <a:gd name="T16" fmla="*/ 5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5" y="41"/>
                          </a:move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lnTo>
                            <a:pt x="5" y="4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49" name="Freeform 1077">
                      <a:extLst>
                        <a:ext uri="{FF2B5EF4-FFF2-40B4-BE49-F238E27FC236}">
                          <a16:creationId xmlns:a16="http://schemas.microsoft.com/office/drawing/2014/main" id="{752E02A8-F25A-9245-9D3D-C0B38A5B6C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9609" y="4500696"/>
                      <a:ext cx="198438" cy="100013"/>
                    </a:xfrm>
                    <a:custGeom>
                      <a:avLst/>
                      <a:gdLst>
                        <a:gd name="T0" fmla="*/ 39 w 80"/>
                        <a:gd name="T1" fmla="*/ 0 h 40"/>
                        <a:gd name="T2" fmla="*/ 3 w 80"/>
                        <a:gd name="T3" fmla="*/ 8 h 40"/>
                        <a:gd name="T4" fmla="*/ 0 w 80"/>
                        <a:gd name="T5" fmla="*/ 40 h 40"/>
                        <a:gd name="T6" fmla="*/ 80 w 80"/>
                        <a:gd name="T7" fmla="*/ 40 h 40"/>
                        <a:gd name="T8" fmla="*/ 77 w 80"/>
                        <a:gd name="T9" fmla="*/ 9 h 40"/>
                        <a:gd name="T10" fmla="*/ 39 w 80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0" h="40">
                          <a:moveTo>
                            <a:pt x="39" y="0"/>
                          </a:moveTo>
                          <a:cubicBezTo>
                            <a:pt x="24" y="0"/>
                            <a:pt x="15" y="3"/>
                            <a:pt x="3" y="8"/>
                          </a:cubicBezTo>
                          <a:cubicBezTo>
                            <a:pt x="3" y="8"/>
                            <a:pt x="2" y="23"/>
                            <a:pt x="0" y="40"/>
                          </a:cubicBezTo>
                          <a:cubicBezTo>
                            <a:pt x="80" y="40"/>
                            <a:pt x="80" y="40"/>
                            <a:pt x="80" y="40"/>
                          </a:cubicBezTo>
                          <a:cubicBezTo>
                            <a:pt x="77" y="9"/>
                            <a:pt x="77" y="9"/>
                            <a:pt x="77" y="9"/>
                          </a:cubicBezTo>
                          <a:cubicBezTo>
                            <a:pt x="65" y="3"/>
                            <a:pt x="56" y="0"/>
                            <a:pt x="39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50" name="Freeform 1078">
                      <a:extLst>
                        <a:ext uri="{FF2B5EF4-FFF2-40B4-BE49-F238E27FC236}">
                          <a16:creationId xmlns:a16="http://schemas.microsoft.com/office/drawing/2014/main" id="{868F60D6-7886-3343-B96C-3D46F94783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36459" y="4338771"/>
                      <a:ext cx="104775" cy="133350"/>
                    </a:xfrm>
                    <a:custGeom>
                      <a:avLst/>
                      <a:gdLst>
                        <a:gd name="T0" fmla="*/ 37 w 42"/>
                        <a:gd name="T1" fmla="*/ 41 h 53"/>
                        <a:gd name="T2" fmla="*/ 40 w 42"/>
                        <a:gd name="T3" fmla="*/ 29 h 53"/>
                        <a:gd name="T4" fmla="*/ 38 w 42"/>
                        <a:gd name="T5" fmla="*/ 11 h 53"/>
                        <a:gd name="T6" fmla="*/ 21 w 42"/>
                        <a:gd name="T7" fmla="*/ 0 h 53"/>
                        <a:gd name="T8" fmla="*/ 4 w 42"/>
                        <a:gd name="T9" fmla="*/ 11 h 53"/>
                        <a:gd name="T10" fmla="*/ 2 w 42"/>
                        <a:gd name="T11" fmla="*/ 29 h 53"/>
                        <a:gd name="T12" fmla="*/ 5 w 42"/>
                        <a:gd name="T13" fmla="*/ 41 h 53"/>
                        <a:gd name="T14" fmla="*/ 21 w 42"/>
                        <a:gd name="T15" fmla="*/ 53 h 53"/>
                        <a:gd name="T16" fmla="*/ 37 w 42"/>
                        <a:gd name="T17" fmla="*/ 41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2" h="53">
                          <a:moveTo>
                            <a:pt x="37" y="41"/>
                          </a:moveTo>
                          <a:cubicBezTo>
                            <a:pt x="40" y="29"/>
                            <a:pt x="40" y="29"/>
                            <a:pt x="40" y="29"/>
                          </a:cubicBezTo>
                          <a:cubicBezTo>
                            <a:pt x="42" y="23"/>
                            <a:pt x="41" y="16"/>
                            <a:pt x="38" y="11"/>
                          </a:cubicBezTo>
                          <a:cubicBezTo>
                            <a:pt x="35" y="4"/>
                            <a:pt x="28" y="0"/>
                            <a:pt x="21" y="0"/>
                          </a:cubicBezTo>
                          <a:cubicBezTo>
                            <a:pt x="14" y="0"/>
                            <a:pt x="7" y="4"/>
                            <a:pt x="4" y="11"/>
                          </a:cubicBezTo>
                          <a:cubicBezTo>
                            <a:pt x="1" y="16"/>
                            <a:pt x="0" y="23"/>
                            <a:pt x="2" y="29"/>
                          </a:cubicBezTo>
                          <a:cubicBezTo>
                            <a:pt x="5" y="41"/>
                            <a:pt x="5" y="41"/>
                            <a:pt x="5" y="41"/>
                          </a:cubicBezTo>
                          <a:cubicBezTo>
                            <a:pt x="7" y="48"/>
                            <a:pt x="14" y="53"/>
                            <a:pt x="21" y="53"/>
                          </a:cubicBezTo>
                          <a:cubicBezTo>
                            <a:pt x="28" y="53"/>
                            <a:pt x="35" y="48"/>
                            <a:pt x="37" y="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51" name="Freeform 1079">
                      <a:extLst>
                        <a:ext uri="{FF2B5EF4-FFF2-40B4-BE49-F238E27FC236}">
                          <a16:creationId xmlns:a16="http://schemas.microsoft.com/office/drawing/2014/main" id="{757442F4-A995-E744-921E-56CF45DE29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68209" y="4500696"/>
                      <a:ext cx="90488" cy="100013"/>
                    </a:xfrm>
                    <a:custGeom>
                      <a:avLst/>
                      <a:gdLst>
                        <a:gd name="T0" fmla="*/ 33 w 36"/>
                        <a:gd name="T1" fmla="*/ 9 h 40"/>
                        <a:gd name="T2" fmla="*/ 0 w 36"/>
                        <a:gd name="T3" fmla="*/ 0 h 40"/>
                        <a:gd name="T4" fmla="*/ 4 w 36"/>
                        <a:gd name="T5" fmla="*/ 40 h 40"/>
                        <a:gd name="T6" fmla="*/ 36 w 36"/>
                        <a:gd name="T7" fmla="*/ 40 h 40"/>
                        <a:gd name="T8" fmla="*/ 33 w 36"/>
                        <a:gd name="T9" fmla="*/ 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6" h="40">
                          <a:moveTo>
                            <a:pt x="33" y="9"/>
                          </a:moveTo>
                          <a:cubicBezTo>
                            <a:pt x="22" y="4"/>
                            <a:pt x="14" y="1"/>
                            <a:pt x="0" y="0"/>
                          </a:cubicBezTo>
                          <a:cubicBezTo>
                            <a:pt x="4" y="40"/>
                            <a:pt x="4" y="40"/>
                            <a:pt x="4" y="40"/>
                          </a:cubicBezTo>
                          <a:cubicBezTo>
                            <a:pt x="36" y="40"/>
                            <a:pt x="36" y="40"/>
                            <a:pt x="36" y="40"/>
                          </a:cubicBezTo>
                          <a:lnTo>
                            <a:pt x="33" y="9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121888" tIns="60944" rIns="121888" bIns="60944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121871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46" name="Freeform 1078">
                    <a:extLst>
                      <a:ext uri="{FF2B5EF4-FFF2-40B4-BE49-F238E27FC236}">
                        <a16:creationId xmlns:a16="http://schemas.microsoft.com/office/drawing/2014/main" id="{ECF3DA0B-853A-F542-A31E-7C6643C4D1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3369" y="1473199"/>
                    <a:ext cx="316283" cy="402542"/>
                  </a:xfrm>
                  <a:custGeom>
                    <a:avLst/>
                    <a:gdLst>
                      <a:gd name="T0" fmla="*/ 37 w 42"/>
                      <a:gd name="T1" fmla="*/ 41 h 53"/>
                      <a:gd name="T2" fmla="*/ 40 w 42"/>
                      <a:gd name="T3" fmla="*/ 29 h 53"/>
                      <a:gd name="T4" fmla="*/ 38 w 42"/>
                      <a:gd name="T5" fmla="*/ 11 h 53"/>
                      <a:gd name="T6" fmla="*/ 21 w 42"/>
                      <a:gd name="T7" fmla="*/ 0 h 53"/>
                      <a:gd name="T8" fmla="*/ 4 w 42"/>
                      <a:gd name="T9" fmla="*/ 11 h 53"/>
                      <a:gd name="T10" fmla="*/ 2 w 42"/>
                      <a:gd name="T11" fmla="*/ 29 h 53"/>
                      <a:gd name="T12" fmla="*/ 5 w 42"/>
                      <a:gd name="T13" fmla="*/ 41 h 53"/>
                      <a:gd name="T14" fmla="*/ 21 w 42"/>
                      <a:gd name="T15" fmla="*/ 53 h 53"/>
                      <a:gd name="T16" fmla="*/ 37 w 42"/>
                      <a:gd name="T17" fmla="*/ 4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2" h="53">
                        <a:moveTo>
                          <a:pt x="37" y="41"/>
                        </a:moveTo>
                        <a:cubicBezTo>
                          <a:pt x="40" y="29"/>
                          <a:pt x="40" y="29"/>
                          <a:pt x="40" y="29"/>
                        </a:cubicBezTo>
                        <a:cubicBezTo>
                          <a:pt x="42" y="23"/>
                          <a:pt x="41" y="16"/>
                          <a:pt x="38" y="11"/>
                        </a:cubicBezTo>
                        <a:cubicBezTo>
                          <a:pt x="35" y="4"/>
                          <a:pt x="28" y="0"/>
                          <a:pt x="21" y="0"/>
                        </a:cubicBezTo>
                        <a:cubicBezTo>
                          <a:pt x="14" y="0"/>
                          <a:pt x="7" y="4"/>
                          <a:pt x="4" y="11"/>
                        </a:cubicBezTo>
                        <a:cubicBezTo>
                          <a:pt x="1" y="16"/>
                          <a:pt x="0" y="23"/>
                          <a:pt x="2" y="29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7" y="48"/>
                          <a:pt x="14" y="53"/>
                          <a:pt x="21" y="53"/>
                        </a:cubicBezTo>
                        <a:cubicBezTo>
                          <a:pt x="28" y="53"/>
                          <a:pt x="35" y="48"/>
                          <a:pt x="37" y="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47" name="Freeform 1079">
                    <a:extLst>
                      <a:ext uri="{FF2B5EF4-FFF2-40B4-BE49-F238E27FC236}">
                        <a16:creationId xmlns:a16="http://schemas.microsoft.com/office/drawing/2014/main" id="{621CC04A-44A7-154B-BC26-811279174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189879" y="1962000"/>
                    <a:ext cx="273155" cy="301908"/>
                  </a:xfrm>
                  <a:custGeom>
                    <a:avLst/>
                    <a:gdLst>
                      <a:gd name="T0" fmla="*/ 33 w 36"/>
                      <a:gd name="T1" fmla="*/ 9 h 40"/>
                      <a:gd name="T2" fmla="*/ 0 w 36"/>
                      <a:gd name="T3" fmla="*/ 0 h 40"/>
                      <a:gd name="T4" fmla="*/ 4 w 36"/>
                      <a:gd name="T5" fmla="*/ 40 h 40"/>
                      <a:gd name="T6" fmla="*/ 36 w 36"/>
                      <a:gd name="T7" fmla="*/ 40 h 40"/>
                      <a:gd name="T8" fmla="*/ 33 w 36"/>
                      <a:gd name="T9" fmla="*/ 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6" h="40">
                        <a:moveTo>
                          <a:pt x="33" y="9"/>
                        </a:moveTo>
                        <a:cubicBezTo>
                          <a:pt x="22" y="4"/>
                          <a:pt x="14" y="1"/>
                          <a:pt x="0" y="0"/>
                        </a:cubicBezTo>
                        <a:cubicBezTo>
                          <a:pt x="4" y="40"/>
                          <a:pt x="4" y="40"/>
                          <a:pt x="4" y="40"/>
                        </a:cubicBezTo>
                        <a:cubicBezTo>
                          <a:pt x="36" y="40"/>
                          <a:pt x="36" y="40"/>
                          <a:pt x="36" y="40"/>
                        </a:cubicBezTo>
                        <a:lnTo>
                          <a:pt x="33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71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7B82012-B467-9741-966C-D9B4E3E99EA9}"/>
              </a:ext>
            </a:extLst>
          </p:cNvPr>
          <p:cNvGrpSpPr/>
          <p:nvPr/>
        </p:nvGrpSpPr>
        <p:grpSpPr>
          <a:xfrm>
            <a:off x="4466893" y="4334168"/>
            <a:ext cx="1682764" cy="1625395"/>
            <a:chOff x="2979516" y="2460455"/>
            <a:chExt cx="1262073" cy="1219046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106B83A-C231-2C4F-A2F6-030DB32A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4813" y="2835523"/>
              <a:ext cx="427283" cy="422738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DF49B1A-EA37-2B47-9EF8-DE9DCC38B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635" y="3078852"/>
              <a:ext cx="584473" cy="60064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22D641-C038-054E-8A0E-6CD3D9762620}"/>
                </a:ext>
              </a:extLst>
            </p:cNvPr>
            <p:cNvSpPr txBox="1"/>
            <p:nvPr/>
          </p:nvSpPr>
          <p:spPr>
            <a:xfrm>
              <a:off x="2979516" y="2460455"/>
              <a:ext cx="1262073" cy="25391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Customer Cage</a:t>
              </a:r>
            </a:p>
          </p:txBody>
        </p:sp>
      </p:grpSp>
      <p:pic>
        <p:nvPicPr>
          <p:cNvPr id="89" name="Picture 11" descr="C:\Users\ecoffey\AppData\Local\Temp\Rar$DRa0.386\30067_Device_router_default_64.png">
            <a:extLst>
              <a:ext uri="{FF2B5EF4-FFF2-40B4-BE49-F238E27FC236}">
                <a16:creationId xmlns:a16="http://schemas.microsoft.com/office/drawing/2014/main" id="{DE8E2695-8DD4-BA48-970C-2B7AE35C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80" y="5347184"/>
            <a:ext cx="650240" cy="6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7FB8FBC-F367-6648-A668-35AA43E1F963}"/>
              </a:ext>
            </a:extLst>
          </p:cNvPr>
          <p:cNvSpPr txBox="1"/>
          <p:nvPr/>
        </p:nvSpPr>
        <p:spPr>
          <a:xfrm>
            <a:off x="6157702" y="5820368"/>
            <a:ext cx="145620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BGP Peering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1FE7D8-9989-374D-9DF0-467FDF02DA5D}"/>
              </a:ext>
            </a:extLst>
          </p:cNvPr>
          <p:cNvSpPr/>
          <p:nvPr/>
        </p:nvSpPr>
        <p:spPr>
          <a:xfrm>
            <a:off x="6096000" y="6222793"/>
            <a:ext cx="139493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E3241B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F3D82B-7751-1445-810D-94F111B0D86E}"/>
              </a:ext>
            </a:extLst>
          </p:cNvPr>
          <p:cNvSpPr/>
          <p:nvPr/>
        </p:nvSpPr>
        <p:spPr>
          <a:xfrm>
            <a:off x="5608155" y="4899449"/>
            <a:ext cx="62388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Port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C8C5254-25A0-6043-B485-0D3287048D02}"/>
              </a:ext>
            </a:extLst>
          </p:cNvPr>
          <p:cNvSpPr/>
          <p:nvPr/>
        </p:nvSpPr>
        <p:spPr>
          <a:xfrm>
            <a:off x="3751391" y="4881205"/>
            <a:ext cx="86273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Circuit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1BC895-8870-9648-AD5D-46C0B3D9FAA4}"/>
              </a:ext>
            </a:extLst>
          </p:cNvPr>
          <p:cNvCxnSpPr/>
          <p:nvPr/>
        </p:nvCxnSpPr>
        <p:spPr>
          <a:xfrm>
            <a:off x="5530015" y="4903768"/>
            <a:ext cx="88408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6AC6651-1EE2-9643-828A-F442FF3433CD}"/>
              </a:ext>
            </a:extLst>
          </p:cNvPr>
          <p:cNvCxnSpPr>
            <a:cxnSpLocks/>
          </p:cNvCxnSpPr>
          <p:nvPr/>
        </p:nvCxnSpPr>
        <p:spPr>
          <a:xfrm>
            <a:off x="3517199" y="4868377"/>
            <a:ext cx="1423423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C798FE9-CC97-F64C-89E0-B59778234B93}"/>
              </a:ext>
            </a:extLst>
          </p:cNvPr>
          <p:cNvCxnSpPr>
            <a:cxnSpLocks/>
          </p:cNvCxnSpPr>
          <p:nvPr/>
        </p:nvCxnSpPr>
        <p:spPr>
          <a:xfrm flipV="1">
            <a:off x="5530015" y="6581670"/>
            <a:ext cx="2528396" cy="11063"/>
          </a:xfrm>
          <a:prstGeom prst="straightConnector1">
            <a:avLst/>
          </a:prstGeom>
          <a:ln w="28575">
            <a:solidFill>
              <a:srgbClr val="E3241B"/>
            </a:solidFill>
            <a:headEnd type="triangle"/>
            <a:tailEnd type="triangle"/>
          </a:ln>
        </p:spPr>
        <p:style>
          <a:lnRef idx="1">
            <a:srgbClr val="00BCEB"/>
          </a:lnRef>
          <a:fillRef idx="0">
            <a:srgbClr val="00BCEB"/>
          </a:fillRef>
          <a:effectRef idx="0">
            <a:srgbClr val="00BCEB"/>
          </a:effectRef>
          <a:fontRef idx="minor">
            <a:srgbClr val="282828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B74DAE0-13B7-E913-2F47-203011030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+mn-ea"/>
              </a:rPr>
              <a:pPr marL="0" marR="0" lvl="0" indent="0" algn="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DC3C-DF6E-4E08-90A5-F9C1459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BRKCOL-2094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F5397FA9-A0E0-7BEA-0EC5-1BEFC63E3CE0}"/>
              </a:ext>
            </a:extLst>
          </p:cNvPr>
          <p:cNvSpPr/>
          <p:nvPr/>
        </p:nvSpPr>
        <p:spPr>
          <a:xfrm>
            <a:off x="4722635" y="130191"/>
            <a:ext cx="7246861" cy="832592"/>
          </a:xfrm>
          <a:prstGeom prst="roundRect">
            <a:avLst>
              <a:gd name="adj" fmla="val 4615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29" name="Graphic 128" descr="Lightbulb and gear">
            <a:extLst>
              <a:ext uri="{FF2B5EF4-FFF2-40B4-BE49-F238E27FC236}">
                <a16:creationId xmlns:a16="http://schemas.microsoft.com/office/drawing/2014/main" id="{B1DE3DAE-AF2A-45A7-17DD-7BEE44087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0955" y="243749"/>
            <a:ext cx="426836" cy="55493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9A71EFAB-7A93-0BA6-80B3-94B28E852040}"/>
              </a:ext>
            </a:extLst>
          </p:cNvPr>
          <p:cNvSpPr txBox="1"/>
          <p:nvPr/>
        </p:nvSpPr>
        <p:spPr>
          <a:xfrm>
            <a:off x="5402895" y="159372"/>
            <a:ext cx="6246821" cy="4146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needs to connect to Equinix Fabric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CiscoSansTT Light"/>
              </a:rPr>
              <a:t>Equinix responsible for layer 1 (cross connects) and layer 2 (Equinix Fabric VC to Webex)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CiscoSansTT Light"/>
              </a:rPr>
              <a:t>Cisco responsible for Webex side of layer 3 BGP peering</a:t>
            </a:r>
            <a:br>
              <a:rPr lang="en-US" sz="1400">
                <a:solidFill>
                  <a:srgbClr val="FFFFFF"/>
                </a:solidFill>
                <a:latin typeface="CiscoSansTT Light"/>
              </a:rPr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7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theme1.xml><?xml version="1.0" encoding="utf-8"?>
<a:theme xmlns:a="http://schemas.openxmlformats.org/drawingml/2006/main" name="Webex Light Template_2023">
  <a:themeElements>
    <a:clrScheme name="Custom 5">
      <a:dk1>
        <a:srgbClr val="FFFFFF"/>
      </a:dk1>
      <a:lt1>
        <a:srgbClr val="121212"/>
      </a:lt1>
      <a:dk2>
        <a:srgbClr val="E5E5E5"/>
      </a:dk2>
      <a:lt2>
        <a:srgbClr val="282828"/>
      </a:lt2>
      <a:accent1>
        <a:srgbClr val="00BCF5"/>
      </a:accent1>
      <a:accent2>
        <a:srgbClr val="82CF5F"/>
      </a:accent2>
      <a:accent3>
        <a:srgbClr val="FBBD23"/>
      </a:accent3>
      <a:accent4>
        <a:srgbClr val="FF793F"/>
      </a:accent4>
      <a:accent5>
        <a:srgbClr val="FF3A65"/>
      </a:accent5>
      <a:accent6>
        <a:srgbClr val="6B32CA"/>
      </a:accent6>
      <a:hlink>
        <a:srgbClr val="00BCF5"/>
      </a:hlink>
      <a:folHlink>
        <a:srgbClr val="E5E5E5"/>
      </a:folHlink>
    </a:clrScheme>
    <a:fontScheme name="cisco reg and light">
      <a:majorFont>
        <a:latin typeface="CiscoSansT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75000"/>
              <a:lumOff val="2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120000"/>
          </a:lnSpc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7D035F6-3756-D741-8DDB-E203B016EAAD}" vid="{4D5AE9B2-A9CE-1E44-86EC-6121CA5044B7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rgbClr val="FFFFFF"/>
    </a:dk1>
    <a:lt1>
      <a:srgbClr val="121212"/>
    </a:lt1>
    <a:dk2>
      <a:srgbClr val="E5E5E5"/>
    </a:dk2>
    <a:lt2>
      <a:srgbClr val="282828"/>
    </a:lt2>
    <a:accent1>
      <a:srgbClr val="00BCF5"/>
    </a:accent1>
    <a:accent2>
      <a:srgbClr val="82CF5F"/>
    </a:accent2>
    <a:accent3>
      <a:srgbClr val="FBBD23"/>
    </a:accent3>
    <a:accent4>
      <a:srgbClr val="FF793F"/>
    </a:accent4>
    <a:accent5>
      <a:srgbClr val="FF3A65"/>
    </a:accent5>
    <a:accent6>
      <a:srgbClr val="6B32CA"/>
    </a:accent6>
    <a:hlink>
      <a:srgbClr val="00BCF5"/>
    </a:hlink>
    <a:folHlink>
      <a:srgbClr val="E5E5E5"/>
    </a:folHlink>
  </a:clrScheme>
</a:themeOverride>
</file>

<file path=ppt/theme/themeOverride2.xml><?xml version="1.0" encoding="utf-8"?>
<a:themeOverride xmlns:a="http://schemas.openxmlformats.org/drawingml/2006/main">
  <a:clrScheme name="Custom 5">
    <a:dk1>
      <a:srgbClr val="FFFFFF"/>
    </a:dk1>
    <a:lt1>
      <a:srgbClr val="121212"/>
    </a:lt1>
    <a:dk2>
      <a:srgbClr val="E5E5E5"/>
    </a:dk2>
    <a:lt2>
      <a:srgbClr val="282828"/>
    </a:lt2>
    <a:accent1>
      <a:srgbClr val="00BCF5"/>
    </a:accent1>
    <a:accent2>
      <a:srgbClr val="82CF5F"/>
    </a:accent2>
    <a:accent3>
      <a:srgbClr val="FBBD23"/>
    </a:accent3>
    <a:accent4>
      <a:srgbClr val="FF793F"/>
    </a:accent4>
    <a:accent5>
      <a:srgbClr val="FF3A65"/>
    </a:accent5>
    <a:accent6>
      <a:srgbClr val="6B32CA"/>
    </a:accent6>
    <a:hlink>
      <a:srgbClr val="00BCF5"/>
    </a:hlink>
    <a:folHlink>
      <a:srgbClr val="E5E5E5"/>
    </a:folHlink>
  </a:clrScheme>
</a:themeOverride>
</file>

<file path=ppt/theme/themeOverride3.xml><?xml version="1.0" encoding="utf-8"?>
<a:themeOverride xmlns:a="http://schemas.openxmlformats.org/drawingml/2006/main">
  <a:clrScheme name="Custom 5">
    <a:dk1>
      <a:srgbClr val="FFFFFF"/>
    </a:dk1>
    <a:lt1>
      <a:srgbClr val="121212"/>
    </a:lt1>
    <a:dk2>
      <a:srgbClr val="E5E5E5"/>
    </a:dk2>
    <a:lt2>
      <a:srgbClr val="282828"/>
    </a:lt2>
    <a:accent1>
      <a:srgbClr val="00BCF5"/>
    </a:accent1>
    <a:accent2>
      <a:srgbClr val="82CF5F"/>
    </a:accent2>
    <a:accent3>
      <a:srgbClr val="FBBD23"/>
    </a:accent3>
    <a:accent4>
      <a:srgbClr val="FF793F"/>
    </a:accent4>
    <a:accent5>
      <a:srgbClr val="FF3A65"/>
    </a:accent5>
    <a:accent6>
      <a:srgbClr val="6B32CA"/>
    </a:accent6>
    <a:hlink>
      <a:srgbClr val="00BCF5"/>
    </a:hlink>
    <a:folHlink>
      <a:srgbClr val="E5E5E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5531e4-99f8-4c6d-b7e5-9b2ffd67cb30" xsi:nil="true"/>
    <lcf76f155ced4ddcb4097134ff3c332f xmlns="fcf86f68-7e7d-4fa9-9bd2-9a9b420212aa">
      <Terms xmlns="http://schemas.microsoft.com/office/infopath/2007/PartnerControls"/>
    </lcf76f155ced4ddcb4097134ff3c332f>
    <PresentationoffindingsQ1 xmlns="fcf86f68-7e7d-4fa9-9bd2-9a9b420212a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4C8F01DABEFD4980F1B10CE6D25AA6" ma:contentTypeVersion="17" ma:contentTypeDescription="Create a new document." ma:contentTypeScope="" ma:versionID="840720b10322c65b79e19a9e7cb2283f">
  <xsd:schema xmlns:xsd="http://www.w3.org/2001/XMLSchema" xmlns:xs="http://www.w3.org/2001/XMLSchema" xmlns:p="http://schemas.microsoft.com/office/2006/metadata/properties" xmlns:ns2="1e5531e4-99f8-4c6d-b7e5-9b2ffd67cb30" xmlns:ns3="fcf86f68-7e7d-4fa9-9bd2-9a9b420212aa" targetNamespace="http://schemas.microsoft.com/office/2006/metadata/properties" ma:root="true" ma:fieldsID="d0b26e9512248e4228ac65b2c012962c" ns2:_="" ns3:_="">
    <xsd:import namespace="1e5531e4-99f8-4c6d-b7e5-9b2ffd67cb30"/>
    <xsd:import namespace="fcf86f68-7e7d-4fa9-9bd2-9a9b420212a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PresentationoffindingsQ1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5531e4-99f8-4c6d-b7e5-9b2ffd67cb3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8d1b45f-d840-4366-8f50-87f4b590c3fd}" ma:internalName="TaxCatchAll" ma:showField="CatchAllData" ma:web="1e5531e4-99f8-4c6d-b7e5-9b2ffd67cb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86f68-7e7d-4fa9-9bd2-9a9b420212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PresentationoffindingsQ1" ma:index="20" nillable="true" ma:displayName="Presentation of findings Q1" ma:description="https://cisco-my.sharepoint.com/:p:/r/personal/emjordan_cisco_com/_layouts/15/Doc.aspx?sourcedoc=%7B524E9296-2358-40DB-BFDD-9E1A91A341DA%7D&amp;file=Collaboration%20AI%20Sales%20Interviews.pptx&amp;action=edit&amp;mobileredirect=true" ma:format="Dropdown" ma:internalName="PresentationoffindingsQ1">
      <xsd:simpleType>
        <xsd:restriction base="dms:Text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8B3CA-9A37-42B8-8E2E-2C06D6F9F5EB}">
  <ds:schemaRefs>
    <ds:schemaRef ds:uri="a4217139-10e9-43ec-90fc-0a5606dbd6cd"/>
    <ds:schemaRef ds:uri="e1d428bc-13f4-449c-9f48-a89f2c9cd5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e5531e4-99f8-4c6d-b7e5-9b2ffd67cb30"/>
    <ds:schemaRef ds:uri="fcf86f68-7e7d-4fa9-9bd2-9a9b420212aa"/>
  </ds:schemaRefs>
</ds:datastoreItem>
</file>

<file path=customXml/itemProps2.xml><?xml version="1.0" encoding="utf-8"?>
<ds:datastoreItem xmlns:ds="http://schemas.openxmlformats.org/officeDocument/2006/customXml" ds:itemID="{7D8D75BB-4D0F-4440-A578-C224816AFE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5531e4-99f8-4c6d-b7e5-9b2ffd67cb30"/>
    <ds:schemaRef ds:uri="fcf86f68-7e7d-4fa9-9bd2-9a9b420212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4ADA2-C6A1-4B28-B1DC-24699074EA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1162</Words>
  <Application>Microsoft Macintosh PowerPoint</Application>
  <PresentationFormat>Widescreen</PresentationFormat>
  <Paragraphs>188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CiscoSansTT Light</vt:lpstr>
      <vt:lpstr>Arial</vt:lpstr>
      <vt:lpstr>MS Shell Dlg 2</vt:lpstr>
      <vt:lpstr>CiscoSansTT ExtraLight</vt:lpstr>
      <vt:lpstr>CiscoSansTT</vt:lpstr>
      <vt:lpstr>Calibri</vt:lpstr>
      <vt:lpstr>Wingdings</vt:lpstr>
      <vt:lpstr>Wingdings 3</vt:lpstr>
      <vt:lpstr>CiscoSansTT Medium</vt:lpstr>
      <vt:lpstr>Webex Light Template_2023</vt:lpstr>
      <vt:lpstr>Madison</vt:lpstr>
      <vt:lpstr>Webex Calling in Webex for Government</vt:lpstr>
      <vt:lpstr>Webex Calling in Webex for Government</vt:lpstr>
      <vt:lpstr>Webex Calling Multi-Tenant</vt:lpstr>
      <vt:lpstr>Peering</vt:lpstr>
      <vt:lpstr>PSTN Connectivity - Local Gateway</vt:lpstr>
      <vt:lpstr>Access Connectivity</vt:lpstr>
      <vt:lpstr>Edge Connect</vt:lpstr>
      <vt:lpstr>Edge Connect – Equinix Fabric (ECX)</vt:lpstr>
      <vt:lpstr>Equinix Fabric</vt:lpstr>
      <vt:lpstr>Webex Edge Connect for Calling/Meetings</vt:lpstr>
      <vt:lpstr>PowerPoint Presentation</vt:lpstr>
      <vt:lpstr>PowerPoint Presentation</vt:lpstr>
      <vt:lpstr>Private Network Connect  </vt:lpstr>
      <vt:lpstr>Private Network Connect</vt:lpstr>
      <vt:lpstr>Ordering Access Peering  </vt:lpstr>
      <vt:lpstr>Ordering in CCW Edge Connect</vt:lpstr>
      <vt:lpstr>Equinix Fabric Connection (VC) Ordering</vt:lpstr>
      <vt:lpstr>Equinix Fabric Connection (VC) Ordering</vt:lpstr>
      <vt:lpstr>Equinix Fabric Connection (VC) Ordering</vt:lpstr>
      <vt:lpstr>Useful 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Webex Calling BDM Table of contents</dc:title>
  <dc:subject>Webex Light Template</dc:subject>
  <dc:creator>Bryan Freed (brfreed)</dc:creator>
  <cp:keywords>Webex Light Template</cp:keywords>
  <dc:description/>
  <cp:lastModifiedBy>Bhupinder Bakshi (bhubaksh)</cp:lastModifiedBy>
  <cp:revision>23</cp:revision>
  <dcterms:created xsi:type="dcterms:W3CDTF">2023-08-29T13:35:30Z</dcterms:created>
  <dcterms:modified xsi:type="dcterms:W3CDTF">2023-11-08T19:24:14Z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0x010100FC162600A428114892D424A9B76CBC15</vt:lpwstr>
  </property>
  <property fmtid="{D5CDD505-2E9C-101B-9397-08002B2CF9AE}" pid="3" name="MediaServiceImageTags">
    <vt:lpwstr/>
  </property>
</Properties>
</file>